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0" r:id="rId2"/>
  </p:sldMasterIdLst>
  <p:notesMasterIdLst>
    <p:notesMasterId r:id="rId24"/>
  </p:notesMasterIdLst>
  <p:handoutMasterIdLst>
    <p:handoutMasterId r:id="rId25"/>
  </p:handoutMasterIdLst>
  <p:sldIdLst>
    <p:sldId id="278" r:id="rId3"/>
    <p:sldId id="347" r:id="rId4"/>
    <p:sldId id="259" r:id="rId5"/>
    <p:sldId id="291" r:id="rId6"/>
    <p:sldId id="260" r:id="rId7"/>
    <p:sldId id="336" r:id="rId8"/>
    <p:sldId id="343" r:id="rId9"/>
    <p:sldId id="265" r:id="rId10"/>
    <p:sldId id="340" r:id="rId11"/>
    <p:sldId id="348" r:id="rId12"/>
    <p:sldId id="337" r:id="rId13"/>
    <p:sldId id="342" r:id="rId14"/>
    <p:sldId id="313" r:id="rId15"/>
    <p:sldId id="335" r:id="rId16"/>
    <p:sldId id="310" r:id="rId17"/>
    <p:sldId id="339" r:id="rId18"/>
    <p:sldId id="338" r:id="rId19"/>
    <p:sldId id="311" r:id="rId20"/>
    <p:sldId id="300" r:id="rId21"/>
    <p:sldId id="331" r:id="rId22"/>
    <p:sldId id="289" r:id="rId23"/>
  </p:sldIdLst>
  <p:sldSz cx="9144000" cy="6858000" type="screen4x3"/>
  <p:notesSz cx="7010400" cy="9296400"/>
  <p:defaultTextStyle>
    <a:defPPr>
      <a:defRPr lang="en-GB"/>
    </a:defPPr>
    <a:lvl1pPr algn="l" rtl="0" fontAlgn="base">
      <a:spcBef>
        <a:spcPct val="0"/>
      </a:spcBef>
      <a:spcAft>
        <a:spcPct val="0"/>
      </a:spcAft>
      <a:defRPr sz="1500" kern="1200">
        <a:solidFill>
          <a:schemeClr val="tx1"/>
        </a:solidFill>
        <a:latin typeface="Calibri" pitchFamily="34" charset="0"/>
        <a:ea typeface="+mn-ea"/>
        <a:cs typeface="Arial" charset="0"/>
      </a:defRPr>
    </a:lvl1pPr>
    <a:lvl2pPr marL="457200" algn="l" rtl="0" fontAlgn="base">
      <a:spcBef>
        <a:spcPct val="0"/>
      </a:spcBef>
      <a:spcAft>
        <a:spcPct val="0"/>
      </a:spcAft>
      <a:defRPr sz="1500" kern="1200">
        <a:solidFill>
          <a:schemeClr val="tx1"/>
        </a:solidFill>
        <a:latin typeface="Calibri" pitchFamily="34" charset="0"/>
        <a:ea typeface="+mn-ea"/>
        <a:cs typeface="Arial" charset="0"/>
      </a:defRPr>
    </a:lvl2pPr>
    <a:lvl3pPr marL="914400" algn="l" rtl="0" fontAlgn="base">
      <a:spcBef>
        <a:spcPct val="0"/>
      </a:spcBef>
      <a:spcAft>
        <a:spcPct val="0"/>
      </a:spcAft>
      <a:defRPr sz="1500" kern="1200">
        <a:solidFill>
          <a:schemeClr val="tx1"/>
        </a:solidFill>
        <a:latin typeface="Calibri" pitchFamily="34" charset="0"/>
        <a:ea typeface="+mn-ea"/>
        <a:cs typeface="Arial" charset="0"/>
      </a:defRPr>
    </a:lvl3pPr>
    <a:lvl4pPr marL="1371600" algn="l" rtl="0" fontAlgn="base">
      <a:spcBef>
        <a:spcPct val="0"/>
      </a:spcBef>
      <a:spcAft>
        <a:spcPct val="0"/>
      </a:spcAft>
      <a:defRPr sz="1500" kern="1200">
        <a:solidFill>
          <a:schemeClr val="tx1"/>
        </a:solidFill>
        <a:latin typeface="Calibri" pitchFamily="34" charset="0"/>
        <a:ea typeface="+mn-ea"/>
        <a:cs typeface="Arial" charset="0"/>
      </a:defRPr>
    </a:lvl4pPr>
    <a:lvl5pPr marL="1828800" algn="l" rtl="0" fontAlgn="base">
      <a:spcBef>
        <a:spcPct val="0"/>
      </a:spcBef>
      <a:spcAft>
        <a:spcPct val="0"/>
      </a:spcAft>
      <a:defRPr sz="1500" kern="1200">
        <a:solidFill>
          <a:schemeClr val="tx1"/>
        </a:solidFill>
        <a:latin typeface="Calibri" pitchFamily="34" charset="0"/>
        <a:ea typeface="+mn-ea"/>
        <a:cs typeface="Arial" charset="0"/>
      </a:defRPr>
    </a:lvl5pPr>
    <a:lvl6pPr marL="2286000" algn="l" defTabSz="914400" rtl="0" eaLnBrk="1" latinLnBrk="0" hangingPunct="1">
      <a:defRPr sz="1500" kern="1200">
        <a:solidFill>
          <a:schemeClr val="tx1"/>
        </a:solidFill>
        <a:latin typeface="Calibri" pitchFamily="34" charset="0"/>
        <a:ea typeface="+mn-ea"/>
        <a:cs typeface="Arial" charset="0"/>
      </a:defRPr>
    </a:lvl6pPr>
    <a:lvl7pPr marL="2743200" algn="l" defTabSz="914400" rtl="0" eaLnBrk="1" latinLnBrk="0" hangingPunct="1">
      <a:defRPr sz="1500" kern="1200">
        <a:solidFill>
          <a:schemeClr val="tx1"/>
        </a:solidFill>
        <a:latin typeface="Calibri" pitchFamily="34" charset="0"/>
        <a:ea typeface="+mn-ea"/>
        <a:cs typeface="Arial" charset="0"/>
      </a:defRPr>
    </a:lvl7pPr>
    <a:lvl8pPr marL="3200400" algn="l" defTabSz="914400" rtl="0" eaLnBrk="1" latinLnBrk="0" hangingPunct="1">
      <a:defRPr sz="1500" kern="1200">
        <a:solidFill>
          <a:schemeClr val="tx1"/>
        </a:solidFill>
        <a:latin typeface="Calibri" pitchFamily="34" charset="0"/>
        <a:ea typeface="+mn-ea"/>
        <a:cs typeface="Arial" charset="0"/>
      </a:defRPr>
    </a:lvl8pPr>
    <a:lvl9pPr marL="3657600" algn="l" defTabSz="914400" rtl="0" eaLnBrk="1" latinLnBrk="0" hangingPunct="1">
      <a:defRPr sz="15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660033"/>
    <a:srgbClr val="B4B4B4"/>
    <a:srgbClr val="00FFCC"/>
    <a:srgbClr val="66FFCC"/>
    <a:srgbClr val="00FF99"/>
    <a:srgbClr val="99FFCC"/>
    <a:srgbClr val="CC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4745" autoAdjust="0"/>
  </p:normalViewPr>
  <p:slideViewPr>
    <p:cSldViewPr>
      <p:cViewPr varScale="1">
        <p:scale>
          <a:sx n="80" d="100"/>
          <a:sy n="80" d="100"/>
        </p:scale>
        <p:origin x="158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61753494282097E-2"/>
          <c:y val="2.30125523012552E-2"/>
          <c:w val="0.91232528589580697"/>
          <c:h val="0.86610878661087898"/>
        </c:manualLayout>
      </c:layout>
      <c:barChart>
        <c:barDir val="col"/>
        <c:grouping val="stacked"/>
        <c:varyColors val="0"/>
        <c:ser>
          <c:idx val="2"/>
          <c:order val="0"/>
          <c:tx>
            <c:strRef>
              <c:f>Sheet1!$A$2</c:f>
              <c:strCache>
                <c:ptCount val="1"/>
                <c:pt idx="0">
                  <c:v>Closed Missions</c:v>
                </c:pt>
              </c:strCache>
            </c:strRef>
          </c:tx>
          <c:spPr>
            <a:solidFill>
              <a:srgbClr val="99CCFF"/>
            </a:solidFill>
            <a:ln w="12278">
              <a:solidFill>
                <a:srgbClr val="000000"/>
              </a:solidFill>
              <a:prstDash val="solid"/>
            </a:ln>
          </c:spPr>
          <c:invertIfNegative val="0"/>
          <c:cat>
            <c:numRef>
              <c:f>Sheet1!$B$1:$AH$1</c:f>
              <c:numCache>
                <c:formatCode>mmm\-yy</c:formatCode>
                <c:ptCount val="3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numCache>
            </c:numRef>
          </c:cat>
          <c:val>
            <c:numRef>
              <c:f>Sheet1!$B$2:$AH$2</c:f>
              <c:numCache>
                <c:formatCode>General</c:formatCode>
                <c:ptCount val="33"/>
                <c:pt idx="0">
                  <c:v>220</c:v>
                </c:pt>
                <c:pt idx="1">
                  <c:v>222</c:v>
                </c:pt>
                <c:pt idx="2">
                  <c:v>215</c:v>
                </c:pt>
                <c:pt idx="3">
                  <c:v>212</c:v>
                </c:pt>
                <c:pt idx="4">
                  <c:v>210</c:v>
                </c:pt>
                <c:pt idx="5">
                  <c:v>205</c:v>
                </c:pt>
                <c:pt idx="6">
                  <c:v>202</c:v>
                </c:pt>
                <c:pt idx="7">
                  <c:v>205</c:v>
                </c:pt>
                <c:pt idx="8">
                  <c:v>198</c:v>
                </c:pt>
                <c:pt idx="9">
                  <c:v>214</c:v>
                </c:pt>
                <c:pt idx="10">
                  <c:v>212</c:v>
                </c:pt>
                <c:pt idx="11">
                  <c:v>211</c:v>
                </c:pt>
                <c:pt idx="12">
                  <c:v>172</c:v>
                </c:pt>
                <c:pt idx="13">
                  <c:v>168</c:v>
                </c:pt>
                <c:pt idx="14">
                  <c:v>168</c:v>
                </c:pt>
                <c:pt idx="15">
                  <c:v>160</c:v>
                </c:pt>
                <c:pt idx="16">
                  <c:v>155</c:v>
                </c:pt>
                <c:pt idx="17">
                  <c:v>148</c:v>
                </c:pt>
                <c:pt idx="18">
                  <c:v>147</c:v>
                </c:pt>
                <c:pt idx="19">
                  <c:v>150</c:v>
                </c:pt>
                <c:pt idx="20">
                  <c:v>174</c:v>
                </c:pt>
                <c:pt idx="21">
                  <c:v>174</c:v>
                </c:pt>
                <c:pt idx="22">
                  <c:v>175</c:v>
                </c:pt>
                <c:pt idx="23">
                  <c:v>177</c:v>
                </c:pt>
                <c:pt idx="24">
                  <c:v>174</c:v>
                </c:pt>
                <c:pt idx="25">
                  <c:v>174</c:v>
                </c:pt>
                <c:pt idx="26">
                  <c:v>164</c:v>
                </c:pt>
                <c:pt idx="27">
                  <c:v>159</c:v>
                </c:pt>
                <c:pt idx="28">
                  <c:v>157</c:v>
                </c:pt>
                <c:pt idx="29">
                  <c:v>154</c:v>
                </c:pt>
                <c:pt idx="30">
                  <c:v>153</c:v>
                </c:pt>
                <c:pt idx="31">
                  <c:v>153</c:v>
                </c:pt>
                <c:pt idx="32">
                  <c:v>153</c:v>
                </c:pt>
              </c:numCache>
            </c:numRef>
          </c:val>
          <c:extLst>
            <c:ext xmlns:c16="http://schemas.microsoft.com/office/drawing/2014/chart" uri="{C3380CC4-5D6E-409C-BE32-E72D297353CC}">
              <c16:uniqueId val="{00000000-98AF-48E7-B0D5-A6AB485FB630}"/>
            </c:ext>
          </c:extLst>
        </c:ser>
        <c:ser>
          <c:idx val="1"/>
          <c:order val="1"/>
          <c:tx>
            <c:strRef>
              <c:f>Sheet1!$A$3</c:f>
              <c:strCache>
                <c:ptCount val="1"/>
                <c:pt idx="0">
                  <c:v>PK Reserve Fund</c:v>
                </c:pt>
              </c:strCache>
            </c:strRef>
          </c:tx>
          <c:spPr>
            <a:solidFill>
              <a:srgbClr val="008000"/>
            </a:solidFill>
            <a:ln w="12278">
              <a:solidFill>
                <a:srgbClr val="000000"/>
              </a:solidFill>
              <a:prstDash val="solid"/>
            </a:ln>
          </c:spPr>
          <c:invertIfNegative val="0"/>
          <c:cat>
            <c:numRef>
              <c:f>Sheet1!$B$1:$AH$1</c:f>
              <c:numCache>
                <c:formatCode>mmm\-yy</c:formatCode>
                <c:ptCount val="3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numCache>
            </c:numRef>
          </c:cat>
          <c:val>
            <c:numRef>
              <c:f>Sheet1!$B$3:$AH$3</c:f>
              <c:numCache>
                <c:formatCode>General</c:formatCode>
                <c:ptCount val="33"/>
                <c:pt idx="0">
                  <c:v>139</c:v>
                </c:pt>
                <c:pt idx="1">
                  <c:v>139</c:v>
                </c:pt>
                <c:pt idx="2">
                  <c:v>139</c:v>
                </c:pt>
                <c:pt idx="3">
                  <c:v>139</c:v>
                </c:pt>
                <c:pt idx="4">
                  <c:v>139</c:v>
                </c:pt>
                <c:pt idx="5">
                  <c:v>139</c:v>
                </c:pt>
                <c:pt idx="6">
                  <c:v>139</c:v>
                </c:pt>
                <c:pt idx="7">
                  <c:v>139</c:v>
                </c:pt>
                <c:pt idx="8">
                  <c:v>139</c:v>
                </c:pt>
                <c:pt idx="9">
                  <c:v>139</c:v>
                </c:pt>
                <c:pt idx="10">
                  <c:v>139</c:v>
                </c:pt>
                <c:pt idx="11">
                  <c:v>138</c:v>
                </c:pt>
                <c:pt idx="12">
                  <c:v>139</c:v>
                </c:pt>
                <c:pt idx="13">
                  <c:v>139</c:v>
                </c:pt>
                <c:pt idx="14">
                  <c:v>139</c:v>
                </c:pt>
                <c:pt idx="15">
                  <c:v>139</c:v>
                </c:pt>
                <c:pt idx="16">
                  <c:v>139</c:v>
                </c:pt>
                <c:pt idx="17">
                  <c:v>139</c:v>
                </c:pt>
                <c:pt idx="18">
                  <c:v>138</c:v>
                </c:pt>
                <c:pt idx="19">
                  <c:v>138</c:v>
                </c:pt>
                <c:pt idx="20">
                  <c:v>138</c:v>
                </c:pt>
                <c:pt idx="21">
                  <c:v>138</c:v>
                </c:pt>
                <c:pt idx="22">
                  <c:v>138</c:v>
                </c:pt>
                <c:pt idx="23">
                  <c:v>138</c:v>
                </c:pt>
                <c:pt idx="24">
                  <c:v>139</c:v>
                </c:pt>
                <c:pt idx="25">
                  <c:v>139</c:v>
                </c:pt>
                <c:pt idx="26">
                  <c:v>139</c:v>
                </c:pt>
                <c:pt idx="27">
                  <c:v>139</c:v>
                </c:pt>
                <c:pt idx="28">
                  <c:v>139</c:v>
                </c:pt>
                <c:pt idx="29">
                  <c:v>139</c:v>
                </c:pt>
                <c:pt idx="30">
                  <c:v>141</c:v>
                </c:pt>
                <c:pt idx="31">
                  <c:v>141</c:v>
                </c:pt>
                <c:pt idx="32">
                  <c:v>141</c:v>
                </c:pt>
              </c:numCache>
            </c:numRef>
          </c:val>
          <c:extLst>
            <c:ext xmlns:c16="http://schemas.microsoft.com/office/drawing/2014/chart" uri="{C3380CC4-5D6E-409C-BE32-E72D297353CC}">
              <c16:uniqueId val="{00000001-98AF-48E7-B0D5-A6AB485FB630}"/>
            </c:ext>
          </c:extLst>
        </c:ser>
        <c:ser>
          <c:idx val="3"/>
          <c:order val="2"/>
          <c:tx>
            <c:strRef>
              <c:f>Sheet1!$A$4</c:f>
              <c:strCache>
                <c:ptCount val="1"/>
                <c:pt idx="0">
                  <c:v>Active Missions</c:v>
                </c:pt>
              </c:strCache>
            </c:strRef>
          </c:tx>
          <c:spPr>
            <a:solidFill>
              <a:srgbClr val="777777"/>
            </a:solidFill>
            <a:ln w="12278">
              <a:solidFill>
                <a:srgbClr val="000000"/>
              </a:solidFill>
              <a:prstDash val="solid"/>
            </a:ln>
          </c:spPr>
          <c:invertIfNegative val="0"/>
          <c:cat>
            <c:numRef>
              <c:f>Sheet1!$B$1:$AH$1</c:f>
              <c:numCache>
                <c:formatCode>mmm\-yy</c:formatCode>
                <c:ptCount val="3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numCache>
            </c:numRef>
          </c:cat>
          <c:val>
            <c:numRef>
              <c:f>Sheet1!$B$4:$AH$4</c:f>
              <c:numCache>
                <c:formatCode>General</c:formatCode>
                <c:ptCount val="33"/>
                <c:pt idx="0">
                  <c:v>2406</c:v>
                </c:pt>
                <c:pt idx="1">
                  <c:v>3014</c:v>
                </c:pt>
                <c:pt idx="2">
                  <c:v>2443</c:v>
                </c:pt>
                <c:pt idx="3">
                  <c:v>2359</c:v>
                </c:pt>
                <c:pt idx="4">
                  <c:v>2296</c:v>
                </c:pt>
                <c:pt idx="5">
                  <c:v>1819</c:v>
                </c:pt>
                <c:pt idx="6">
                  <c:v>1589</c:v>
                </c:pt>
                <c:pt idx="7">
                  <c:v>2303</c:v>
                </c:pt>
                <c:pt idx="8">
                  <c:v>4697</c:v>
                </c:pt>
                <c:pt idx="9">
                  <c:v>4618</c:v>
                </c:pt>
                <c:pt idx="10">
                  <c:v>4406</c:v>
                </c:pt>
                <c:pt idx="11">
                  <c:v>3779</c:v>
                </c:pt>
                <c:pt idx="12">
                  <c:v>3786</c:v>
                </c:pt>
                <c:pt idx="13">
                  <c:v>3542</c:v>
                </c:pt>
                <c:pt idx="14">
                  <c:v>2885</c:v>
                </c:pt>
                <c:pt idx="15">
                  <c:v>2729</c:v>
                </c:pt>
                <c:pt idx="16">
                  <c:v>2519</c:v>
                </c:pt>
                <c:pt idx="17">
                  <c:v>1753</c:v>
                </c:pt>
                <c:pt idx="18">
                  <c:v>1510</c:v>
                </c:pt>
                <c:pt idx="19">
                  <c:v>2128</c:v>
                </c:pt>
                <c:pt idx="20">
                  <c:v>3092</c:v>
                </c:pt>
                <c:pt idx="21">
                  <c:v>2913</c:v>
                </c:pt>
                <c:pt idx="22">
                  <c:v>3037</c:v>
                </c:pt>
                <c:pt idx="23">
                  <c:v>2661</c:v>
                </c:pt>
                <c:pt idx="24">
                  <c:v>2391</c:v>
                </c:pt>
                <c:pt idx="25">
                  <c:v>2230</c:v>
                </c:pt>
                <c:pt idx="26">
                  <c:v>1962</c:v>
                </c:pt>
                <c:pt idx="27">
                  <c:v>1871</c:v>
                </c:pt>
                <c:pt idx="28">
                  <c:v>1718</c:v>
                </c:pt>
                <c:pt idx="29">
                  <c:v>1125</c:v>
                </c:pt>
                <c:pt idx="30">
                  <c:v>947</c:v>
                </c:pt>
                <c:pt idx="31">
                  <c:v>2202</c:v>
                </c:pt>
                <c:pt idx="32">
                  <c:v>1601</c:v>
                </c:pt>
              </c:numCache>
            </c:numRef>
          </c:val>
          <c:extLst>
            <c:ext xmlns:c16="http://schemas.microsoft.com/office/drawing/2014/chart" uri="{C3380CC4-5D6E-409C-BE32-E72D297353CC}">
              <c16:uniqueId val="{00000002-98AF-48E7-B0D5-A6AB485FB630}"/>
            </c:ext>
          </c:extLst>
        </c:ser>
        <c:dLbls>
          <c:showLegendKey val="0"/>
          <c:showVal val="0"/>
          <c:showCatName val="0"/>
          <c:showSerName val="0"/>
          <c:showPercent val="0"/>
          <c:showBubbleSize val="0"/>
        </c:dLbls>
        <c:gapWidth val="150"/>
        <c:overlap val="100"/>
        <c:axId val="84253120"/>
        <c:axId val="62180016"/>
      </c:barChart>
      <c:catAx>
        <c:axId val="84253120"/>
        <c:scaling>
          <c:orientation val="minMax"/>
        </c:scaling>
        <c:delete val="0"/>
        <c:axPos val="b"/>
        <c:numFmt formatCode="mmm\-yy" sourceLinked="1"/>
        <c:majorTickMark val="out"/>
        <c:minorTickMark val="none"/>
        <c:tickLblPos val="nextTo"/>
        <c:spPr>
          <a:ln w="3070">
            <a:solidFill>
              <a:srgbClr val="000000"/>
            </a:solidFill>
            <a:prstDash val="solid"/>
          </a:ln>
        </c:spPr>
        <c:txPr>
          <a:bodyPr rot="-3600000" vert="horz"/>
          <a:lstStyle/>
          <a:p>
            <a:pPr>
              <a:defRPr sz="773" b="1" i="0" u="none" strike="noStrike" baseline="0">
                <a:solidFill>
                  <a:srgbClr val="000000"/>
                </a:solidFill>
                <a:latin typeface="Calibri"/>
                <a:ea typeface="Calibri"/>
                <a:cs typeface="Calibri"/>
              </a:defRPr>
            </a:pPr>
            <a:endParaRPr lang="en-US"/>
          </a:p>
        </c:txPr>
        <c:crossAx val="62180016"/>
        <c:crosses val="autoZero"/>
        <c:auto val="0"/>
        <c:lblAlgn val="ctr"/>
        <c:lblOffset val="100"/>
        <c:tickLblSkip val="1"/>
        <c:tickMarkSkip val="1"/>
        <c:noMultiLvlLbl val="0"/>
      </c:catAx>
      <c:valAx>
        <c:axId val="62180016"/>
        <c:scaling>
          <c:orientation val="minMax"/>
          <c:max val="5000"/>
          <c:min val="0"/>
        </c:scaling>
        <c:delete val="0"/>
        <c:axPos val="l"/>
        <c:majorGridlines>
          <c:spPr>
            <a:ln w="12278">
              <a:solidFill>
                <a:srgbClr val="FFFFFF"/>
              </a:solidFill>
              <a:prstDash val="solid"/>
            </a:ln>
          </c:spPr>
        </c:majorGridlines>
        <c:numFmt formatCode="0" sourceLinked="0"/>
        <c:majorTickMark val="out"/>
        <c:minorTickMark val="none"/>
        <c:tickLblPos val="nextTo"/>
        <c:spPr>
          <a:ln w="3070">
            <a:solidFill>
              <a:srgbClr val="000000"/>
            </a:solidFill>
            <a:prstDash val="solid"/>
          </a:ln>
        </c:spPr>
        <c:txPr>
          <a:bodyPr rot="0" vert="horz"/>
          <a:lstStyle/>
          <a:p>
            <a:pPr>
              <a:defRPr sz="773" b="0" i="0" u="none" strike="noStrike" baseline="0">
                <a:solidFill>
                  <a:srgbClr val="000000"/>
                </a:solidFill>
                <a:latin typeface="Calibri"/>
                <a:ea typeface="Calibri"/>
                <a:cs typeface="Calibri"/>
              </a:defRPr>
            </a:pPr>
            <a:endParaRPr lang="en-US"/>
          </a:p>
        </c:txPr>
        <c:crossAx val="84253120"/>
        <c:crosses val="autoZero"/>
        <c:crossBetween val="between"/>
        <c:majorUnit val="1000"/>
      </c:valAx>
    </c:plotArea>
    <c:legend>
      <c:legendPos val="r"/>
      <c:layout>
        <c:manualLayout>
          <c:xMode val="edge"/>
          <c:yMode val="edge"/>
          <c:x val="0.85728501792107104"/>
          <c:y val="1.56857397711989E-3"/>
          <c:w val="0.14271498207892999"/>
          <c:h val="0.15522650794300399"/>
        </c:manualLayout>
      </c:layout>
      <c:overlay val="0"/>
      <c:spPr>
        <a:solidFill>
          <a:srgbClr val="FFFFFF"/>
        </a:solidFill>
        <a:ln w="3070">
          <a:solidFill>
            <a:srgbClr val="000000"/>
          </a:solidFill>
          <a:prstDash val="solid"/>
        </a:ln>
      </c:spPr>
      <c:txPr>
        <a:bodyPr/>
        <a:lstStyle/>
        <a:p>
          <a:pPr>
            <a:defRPr sz="1044"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a:noFill/>
    </a:ln>
  </c:spPr>
  <c:txPr>
    <a:bodyPr/>
    <a:lstStyle/>
    <a:p>
      <a:pPr>
        <a:defRPr sz="1716" b="1" i="0" u="none" strike="noStrike" baseline="0">
          <a:solidFill>
            <a:srgbClr val="000000"/>
          </a:solidFill>
          <a:latin typeface="Tahoma"/>
          <a:ea typeface="Tahoma"/>
          <a:cs typeface="Tahom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45094152626403E-2"/>
          <c:y val="1.9639934533551499E-2"/>
          <c:w val="0.93359762140733404"/>
          <c:h val="0.87561374795417402"/>
        </c:manualLayout>
      </c:layout>
      <c:barChart>
        <c:barDir val="col"/>
        <c:grouping val="clustered"/>
        <c:varyColors val="0"/>
        <c:ser>
          <c:idx val="0"/>
          <c:order val="0"/>
          <c:spPr>
            <a:solidFill>
              <a:srgbClr val="99CC00"/>
            </a:solidFill>
            <a:ln w="24084">
              <a:noFill/>
            </a:ln>
          </c:spPr>
          <c:invertIfNegative val="0"/>
          <c:dLbls>
            <c:dLbl>
              <c:idx val="3"/>
              <c:layout>
                <c:manualLayout>
                  <c:x val="-7.4621394907762898E-3"/>
                  <c:y val="1.082017150173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10-4FF3-A558-B681E218E546}"/>
                </c:ext>
              </c:extLst>
            </c:dLbl>
            <c:dLbl>
              <c:idx val="4"/>
              <c:layout>
                <c:manualLayout>
                  <c:x val="4.0226830646869702E-3"/>
                  <c:y val="1.121215944099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10-4FF3-A558-B681E218E546}"/>
                </c:ext>
              </c:extLst>
            </c:dLbl>
            <c:dLbl>
              <c:idx val="5"/>
              <c:layout>
                <c:manualLayout>
                  <c:x val="-1.34085909739177E-3"/>
                  <c:y val="1.09053675512564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10-4FF3-A558-B681E218E546}"/>
                </c:ext>
              </c:extLst>
            </c:dLbl>
            <c:dLbl>
              <c:idx val="6"/>
              <c:layout>
                <c:manualLayout>
                  <c:x val="2.2154584160265101E-3"/>
                  <c:y val="7.92525602734668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10-4FF3-A558-B681E218E546}"/>
                </c:ext>
              </c:extLst>
            </c:dLbl>
            <c:dLbl>
              <c:idx val="7"/>
              <c:layout>
                <c:manualLayout>
                  <c:x val="8.1623736395760205E-4"/>
                  <c:y val="3.09024928894251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10-4FF3-A558-B681E218E546}"/>
                </c:ext>
              </c:extLst>
            </c:dLbl>
            <c:spPr>
              <a:noFill/>
              <a:ln w="24084">
                <a:noFill/>
              </a:ln>
            </c:spPr>
            <c:txPr>
              <a:bodyPr/>
              <a:lstStyle/>
              <a:p>
                <a:pPr>
                  <a:defRPr sz="759"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Sheet1!$B$1:$AH$1</c:f>
              <c:strCache>
                <c:ptCount val="33"/>
                <c:pt idx="0">
                  <c:v>JAN. 16</c:v>
                </c:pt>
                <c:pt idx="1">
                  <c:v>FEB.</c:v>
                </c:pt>
                <c:pt idx="2">
                  <c:v>MAR.</c:v>
                </c:pt>
                <c:pt idx="3">
                  <c:v>APRIL</c:v>
                </c:pt>
                <c:pt idx="4">
                  <c:v>MAY</c:v>
                </c:pt>
                <c:pt idx="5">
                  <c:v>JUNE</c:v>
                </c:pt>
                <c:pt idx="6">
                  <c:v>JULY</c:v>
                </c:pt>
                <c:pt idx="7">
                  <c:v>AUG.</c:v>
                </c:pt>
                <c:pt idx="8">
                  <c:v>SEPT.</c:v>
                </c:pt>
                <c:pt idx="9">
                  <c:v>OCT.</c:v>
                </c:pt>
                <c:pt idx="10">
                  <c:v>NOV.</c:v>
                </c:pt>
                <c:pt idx="11">
                  <c:v>DEC.</c:v>
                </c:pt>
                <c:pt idx="12">
                  <c:v>JAN. 17</c:v>
                </c:pt>
                <c:pt idx="13">
                  <c:v>FEB.</c:v>
                </c:pt>
                <c:pt idx="14">
                  <c:v>MAR.</c:v>
                </c:pt>
                <c:pt idx="15">
                  <c:v>APRIL</c:v>
                </c:pt>
                <c:pt idx="16">
                  <c:v>MAY</c:v>
                </c:pt>
                <c:pt idx="17">
                  <c:v>JUNE</c:v>
                </c:pt>
                <c:pt idx="18">
                  <c:v>JULY</c:v>
                </c:pt>
                <c:pt idx="19">
                  <c:v>AUG.</c:v>
                </c:pt>
                <c:pt idx="20">
                  <c:v>SEPT.</c:v>
                </c:pt>
                <c:pt idx="21">
                  <c:v>OCT.</c:v>
                </c:pt>
                <c:pt idx="22">
                  <c:v>NOV.</c:v>
                </c:pt>
                <c:pt idx="23">
                  <c:v>DEC.</c:v>
                </c:pt>
                <c:pt idx="24">
                  <c:v>JAN. 18</c:v>
                </c:pt>
                <c:pt idx="25">
                  <c:v>FEB.</c:v>
                </c:pt>
                <c:pt idx="26">
                  <c:v>MAR.</c:v>
                </c:pt>
                <c:pt idx="27">
                  <c:v>APRIL</c:v>
                </c:pt>
                <c:pt idx="28">
                  <c:v>MAY</c:v>
                </c:pt>
                <c:pt idx="29">
                  <c:v>JUNE</c:v>
                </c:pt>
                <c:pt idx="30">
                  <c:v>JULY</c:v>
                </c:pt>
                <c:pt idx="31">
                  <c:v>AUG.</c:v>
                </c:pt>
                <c:pt idx="32">
                  <c:v>SEPT.</c:v>
                </c:pt>
              </c:strCache>
            </c:strRef>
          </c:cat>
          <c:val>
            <c:numRef>
              <c:f>Sheet1!$B$2:$AH$2</c:f>
              <c:numCache>
                <c:formatCode>#,##0_);[Red]\(#,##0\)</c:formatCode>
                <c:ptCount val="33"/>
                <c:pt idx="0">
                  <c:v>175</c:v>
                </c:pt>
                <c:pt idx="1">
                  <c:v>165</c:v>
                </c:pt>
                <c:pt idx="2">
                  <c:v>169</c:v>
                </c:pt>
                <c:pt idx="3">
                  <c:v>167</c:v>
                </c:pt>
                <c:pt idx="4">
                  <c:v>164</c:v>
                </c:pt>
                <c:pt idx="5">
                  <c:v>153</c:v>
                </c:pt>
                <c:pt idx="6">
                  <c:v>142</c:v>
                </c:pt>
                <c:pt idx="7">
                  <c:v>134</c:v>
                </c:pt>
                <c:pt idx="8">
                  <c:v>150</c:v>
                </c:pt>
                <c:pt idx="9">
                  <c:v>146</c:v>
                </c:pt>
                <c:pt idx="10">
                  <c:v>142</c:v>
                </c:pt>
                <c:pt idx="11">
                  <c:v>142</c:v>
                </c:pt>
                <c:pt idx="12">
                  <c:v>145</c:v>
                </c:pt>
                <c:pt idx="13">
                  <c:v>151</c:v>
                </c:pt>
                <c:pt idx="14">
                  <c:v>170</c:v>
                </c:pt>
                <c:pt idx="15">
                  <c:v>172</c:v>
                </c:pt>
                <c:pt idx="16">
                  <c:v>177</c:v>
                </c:pt>
                <c:pt idx="17">
                  <c:v>171</c:v>
                </c:pt>
                <c:pt idx="18">
                  <c:v>163</c:v>
                </c:pt>
                <c:pt idx="19">
                  <c:v>155</c:v>
                </c:pt>
                <c:pt idx="20">
                  <c:v>171</c:v>
                </c:pt>
                <c:pt idx="21">
                  <c:v>162</c:v>
                </c:pt>
                <c:pt idx="22">
                  <c:v>152</c:v>
                </c:pt>
                <c:pt idx="23">
                  <c:v>143</c:v>
                </c:pt>
                <c:pt idx="24">
                  <c:v>147</c:v>
                </c:pt>
                <c:pt idx="25">
                  <c:v>155</c:v>
                </c:pt>
                <c:pt idx="26">
                  <c:v>160</c:v>
                </c:pt>
                <c:pt idx="27">
                  <c:v>166</c:v>
                </c:pt>
                <c:pt idx="28">
                  <c:v>160</c:v>
                </c:pt>
                <c:pt idx="29">
                  <c:v>152</c:v>
                </c:pt>
                <c:pt idx="30">
                  <c:v>155</c:v>
                </c:pt>
                <c:pt idx="31">
                  <c:v>157</c:v>
                </c:pt>
                <c:pt idx="32">
                  <c:v>155</c:v>
                </c:pt>
              </c:numCache>
            </c:numRef>
          </c:val>
          <c:extLst>
            <c:ext xmlns:c16="http://schemas.microsoft.com/office/drawing/2014/chart" uri="{C3380CC4-5D6E-409C-BE32-E72D297353CC}">
              <c16:uniqueId val="{00000005-C610-4FF3-A558-B681E218E546}"/>
            </c:ext>
          </c:extLst>
        </c:ser>
        <c:dLbls>
          <c:showLegendKey val="0"/>
          <c:showVal val="0"/>
          <c:showCatName val="0"/>
          <c:showSerName val="0"/>
          <c:showPercent val="0"/>
          <c:showBubbleSize val="0"/>
        </c:dLbls>
        <c:gapWidth val="150"/>
        <c:axId val="84431488"/>
        <c:axId val="84433696"/>
      </c:barChart>
      <c:catAx>
        <c:axId val="84431488"/>
        <c:scaling>
          <c:orientation val="minMax"/>
        </c:scaling>
        <c:delete val="0"/>
        <c:axPos val="b"/>
        <c:numFmt formatCode="General" sourceLinked="1"/>
        <c:majorTickMark val="out"/>
        <c:minorTickMark val="none"/>
        <c:tickLblPos val="nextTo"/>
        <c:spPr>
          <a:ln w="3010">
            <a:solidFill>
              <a:srgbClr val="000000"/>
            </a:solidFill>
            <a:prstDash val="solid"/>
          </a:ln>
        </c:spPr>
        <c:txPr>
          <a:bodyPr rot="-3600000" vert="horz"/>
          <a:lstStyle/>
          <a:p>
            <a:pPr>
              <a:defRPr sz="759" b="1" i="0" u="none" strike="noStrike" baseline="0">
                <a:solidFill>
                  <a:srgbClr val="000000"/>
                </a:solidFill>
                <a:latin typeface="Calibri"/>
                <a:ea typeface="Calibri"/>
                <a:cs typeface="Calibri"/>
              </a:defRPr>
            </a:pPr>
            <a:endParaRPr lang="en-US"/>
          </a:p>
        </c:txPr>
        <c:crossAx val="84433696"/>
        <c:crosses val="autoZero"/>
        <c:auto val="0"/>
        <c:lblAlgn val="ctr"/>
        <c:lblOffset val="100"/>
        <c:tickLblSkip val="1"/>
        <c:tickMarkSkip val="1"/>
        <c:noMultiLvlLbl val="0"/>
      </c:catAx>
      <c:valAx>
        <c:axId val="84433696"/>
        <c:scaling>
          <c:orientation val="minMax"/>
          <c:max val="240"/>
          <c:min val="0"/>
        </c:scaling>
        <c:delete val="0"/>
        <c:axPos val="l"/>
        <c:majorGridlines>
          <c:spPr>
            <a:ln w="12042">
              <a:solidFill>
                <a:srgbClr val="FFFFFF"/>
              </a:solidFill>
              <a:prstDash val="solid"/>
            </a:ln>
          </c:spPr>
        </c:majorGridlines>
        <c:numFmt formatCode="0" sourceLinked="0"/>
        <c:majorTickMark val="out"/>
        <c:minorTickMark val="none"/>
        <c:tickLblPos val="nextTo"/>
        <c:spPr>
          <a:ln w="3010">
            <a:solidFill>
              <a:srgbClr val="000000"/>
            </a:solidFill>
            <a:prstDash val="solid"/>
          </a:ln>
        </c:spPr>
        <c:txPr>
          <a:bodyPr rot="0" vert="horz"/>
          <a:lstStyle/>
          <a:p>
            <a:pPr>
              <a:defRPr sz="759" b="0" i="0" u="none" strike="noStrike" baseline="0">
                <a:solidFill>
                  <a:srgbClr val="000000"/>
                </a:solidFill>
                <a:latin typeface="Calibri"/>
                <a:ea typeface="Calibri"/>
                <a:cs typeface="Calibri"/>
              </a:defRPr>
            </a:pPr>
            <a:endParaRPr lang="en-US"/>
          </a:p>
        </c:txPr>
        <c:crossAx val="84431488"/>
        <c:crosses val="autoZero"/>
        <c:crossBetween val="between"/>
        <c:majorUnit val="20"/>
      </c:valAx>
      <c:spPr>
        <a:noFill/>
        <a:ln w="24084">
          <a:noFill/>
        </a:ln>
      </c:spPr>
    </c:plotArea>
    <c:plotVisOnly val="1"/>
    <c:dispBlanksAs val="gap"/>
    <c:showDLblsOverMax val="0"/>
  </c:chart>
  <c:spPr>
    <a:noFill/>
    <a:ln>
      <a:noFill/>
    </a:ln>
  </c:spPr>
  <c:txPr>
    <a:bodyPr/>
    <a:lstStyle/>
    <a:p>
      <a:pPr>
        <a:defRPr sz="1707" b="1" i="0" u="none" strike="noStrike" baseline="0">
          <a:solidFill>
            <a:srgbClr val="000000"/>
          </a:solidFill>
          <a:latin typeface="Tahoma"/>
          <a:ea typeface="Tahoma"/>
          <a:cs typeface="Tahom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3"/>
            <a:ext cx="3038884"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63" tIns="45780" rIns="91563" bIns="45780" numCol="1" anchor="t" anchorCtr="0" compatLnSpc="1">
            <a:prstTxWarp prst="textNoShape">
              <a:avLst/>
            </a:prstTxWarp>
          </a:bodyPr>
          <a:lstStyle>
            <a:lvl1pPr defTabSz="914332" eaLnBrk="0" hangingPunct="0">
              <a:defRPr sz="1200">
                <a:latin typeface="Arial" charset="0"/>
                <a:cs typeface="Arial" charset="0"/>
              </a:defRPr>
            </a:lvl1pPr>
          </a:lstStyle>
          <a:p>
            <a:pPr>
              <a:defRPr/>
            </a:pPr>
            <a:endParaRPr lang="en-US" altLang="en-US"/>
          </a:p>
        </p:txBody>
      </p:sp>
      <p:sp>
        <p:nvSpPr>
          <p:cNvPr id="33795" name="Rectangle 3"/>
          <p:cNvSpPr>
            <a:spLocks noGrp="1" noChangeArrowheads="1"/>
          </p:cNvSpPr>
          <p:nvPr>
            <p:ph type="dt" sz="quarter" idx="1"/>
          </p:nvPr>
        </p:nvSpPr>
        <p:spPr bwMode="auto">
          <a:xfrm>
            <a:off x="3970313" y="3"/>
            <a:ext cx="3038884"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63" tIns="45780" rIns="91563" bIns="45780" numCol="1" anchor="t" anchorCtr="0" compatLnSpc="1">
            <a:prstTxWarp prst="textNoShape">
              <a:avLst/>
            </a:prstTxWarp>
          </a:bodyPr>
          <a:lstStyle>
            <a:lvl1pPr algn="r" defTabSz="914332" eaLnBrk="0" hangingPunct="0">
              <a:defRPr sz="1200">
                <a:latin typeface="Arial" charset="0"/>
                <a:cs typeface="Arial" charset="0"/>
              </a:defRPr>
            </a:lvl1pPr>
          </a:lstStyle>
          <a:p>
            <a:pPr>
              <a:defRPr/>
            </a:pPr>
            <a:fld id="{920E32DD-73B8-45A5-97BE-F996BBDD1508}" type="datetime1">
              <a:rPr lang="en-GB" altLang="ja-JP"/>
              <a:pPr>
                <a:defRPr/>
              </a:pPr>
              <a:t>02/05/2019</a:t>
            </a:fld>
            <a:endParaRPr lang="en-GB" altLang="ja-JP"/>
          </a:p>
        </p:txBody>
      </p:sp>
      <p:sp>
        <p:nvSpPr>
          <p:cNvPr id="33796" name="Rectangle 4"/>
          <p:cNvSpPr>
            <a:spLocks noGrp="1" noChangeArrowheads="1"/>
          </p:cNvSpPr>
          <p:nvPr>
            <p:ph type="ftr" sz="quarter" idx="2"/>
          </p:nvPr>
        </p:nvSpPr>
        <p:spPr bwMode="auto">
          <a:xfrm>
            <a:off x="1" y="8829056"/>
            <a:ext cx="3038884"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63" tIns="45780" rIns="91563" bIns="45780" numCol="1" anchor="b" anchorCtr="0" compatLnSpc="1">
            <a:prstTxWarp prst="textNoShape">
              <a:avLst/>
            </a:prstTxWarp>
          </a:bodyPr>
          <a:lstStyle>
            <a:lvl1pPr defTabSz="914332" eaLnBrk="0" hangingPunct="0">
              <a:defRPr sz="1200">
                <a:latin typeface="Arial" charset="0"/>
                <a:cs typeface="Arial" charset="0"/>
              </a:defRPr>
            </a:lvl1pPr>
          </a:lstStyle>
          <a:p>
            <a:pPr>
              <a:defRPr/>
            </a:pPr>
            <a:endParaRPr lang="en-US" altLang="en-US"/>
          </a:p>
        </p:txBody>
      </p:sp>
      <p:sp>
        <p:nvSpPr>
          <p:cNvPr id="33797" name="Rectangle 5"/>
          <p:cNvSpPr>
            <a:spLocks noGrp="1" noChangeArrowheads="1"/>
          </p:cNvSpPr>
          <p:nvPr>
            <p:ph type="sldNum" sz="quarter" idx="3"/>
          </p:nvPr>
        </p:nvSpPr>
        <p:spPr bwMode="auto">
          <a:xfrm>
            <a:off x="3970313" y="8829056"/>
            <a:ext cx="3038884"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63" tIns="45780" rIns="91563" bIns="45780" numCol="1" anchor="b" anchorCtr="0" compatLnSpc="1">
            <a:prstTxWarp prst="textNoShape">
              <a:avLst/>
            </a:prstTxWarp>
          </a:bodyPr>
          <a:lstStyle>
            <a:lvl1pPr algn="r" defTabSz="914332" eaLnBrk="0" hangingPunct="0">
              <a:defRPr sz="1200">
                <a:latin typeface="Arial" charset="0"/>
                <a:cs typeface="Arial" charset="0"/>
              </a:defRPr>
            </a:lvl1pPr>
          </a:lstStyle>
          <a:p>
            <a:pPr>
              <a:defRPr/>
            </a:pPr>
            <a:fld id="{8F941FEC-8099-4832-871C-A559F813F6D3}" type="slidenum">
              <a:rPr lang="en-GB" altLang="ja-JP"/>
              <a:pPr>
                <a:defRPr/>
              </a:pPr>
              <a:t>‹#›</a:t>
            </a:fld>
            <a:endParaRPr lang="en-GB" altLang="ja-JP"/>
          </a:p>
        </p:txBody>
      </p:sp>
    </p:spTree>
    <p:extLst>
      <p:ext uri="{BB962C8B-B14F-4D97-AF65-F5344CB8AC3E}">
        <p14:creationId xmlns:p14="http://schemas.microsoft.com/office/powerpoint/2010/main" val="628601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3"/>
            <a:ext cx="3038884"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63" tIns="45780" rIns="91563" bIns="45780" numCol="1" anchor="t" anchorCtr="0" compatLnSpc="1">
            <a:prstTxWarp prst="textNoShape">
              <a:avLst/>
            </a:prstTxWarp>
          </a:bodyPr>
          <a:lstStyle>
            <a:lvl1pPr defTabSz="914332" eaLnBrk="0" hangingPunct="0">
              <a:defRPr sz="1200">
                <a:latin typeface="Arial" charset="0"/>
                <a:cs typeface="Arial" charset="0"/>
              </a:defRPr>
            </a:lvl1pPr>
          </a:lstStyle>
          <a:p>
            <a:pPr>
              <a:defRPr/>
            </a:pPr>
            <a:endParaRPr lang="en-US" altLang="en-US"/>
          </a:p>
        </p:txBody>
      </p:sp>
      <p:sp>
        <p:nvSpPr>
          <p:cNvPr id="30723" name="Rectangle 3"/>
          <p:cNvSpPr>
            <a:spLocks noGrp="1" noChangeArrowheads="1"/>
          </p:cNvSpPr>
          <p:nvPr>
            <p:ph type="dt" idx="1"/>
          </p:nvPr>
        </p:nvSpPr>
        <p:spPr bwMode="auto">
          <a:xfrm>
            <a:off x="3970313" y="3"/>
            <a:ext cx="3038884"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63" tIns="45780" rIns="91563" bIns="45780" numCol="1" anchor="t" anchorCtr="0" compatLnSpc="1">
            <a:prstTxWarp prst="textNoShape">
              <a:avLst/>
            </a:prstTxWarp>
          </a:bodyPr>
          <a:lstStyle>
            <a:lvl1pPr algn="r" defTabSz="914332" eaLnBrk="0" hangingPunct="0">
              <a:defRPr sz="1200">
                <a:latin typeface="Arial" charset="0"/>
                <a:cs typeface="Arial" charset="0"/>
              </a:defRPr>
            </a:lvl1pPr>
          </a:lstStyle>
          <a:p>
            <a:pPr>
              <a:defRPr/>
            </a:pPr>
            <a:fld id="{7334D240-0B8F-48DE-82F8-C057D279EA92}" type="datetime1">
              <a:rPr lang="en-GB" altLang="ja-JP"/>
              <a:pPr>
                <a:defRPr/>
              </a:pPr>
              <a:t>02/05/2019</a:t>
            </a:fld>
            <a:endParaRPr lang="en-GB" altLang="ja-JP"/>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701283" y="4416633"/>
            <a:ext cx="5607838" cy="41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63" tIns="45780" rIns="91563" bIns="4578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26" name="Rectangle 6"/>
          <p:cNvSpPr>
            <a:spLocks noGrp="1" noChangeArrowheads="1"/>
          </p:cNvSpPr>
          <p:nvPr>
            <p:ph type="ftr" sz="quarter" idx="4"/>
          </p:nvPr>
        </p:nvSpPr>
        <p:spPr bwMode="auto">
          <a:xfrm>
            <a:off x="1" y="8829056"/>
            <a:ext cx="3038884"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63" tIns="45780" rIns="91563" bIns="45780" numCol="1" anchor="b" anchorCtr="0" compatLnSpc="1">
            <a:prstTxWarp prst="textNoShape">
              <a:avLst/>
            </a:prstTxWarp>
          </a:bodyPr>
          <a:lstStyle>
            <a:lvl1pPr defTabSz="914332" eaLnBrk="0" hangingPunct="0">
              <a:defRPr sz="1200">
                <a:latin typeface="Arial" charset="0"/>
                <a:cs typeface="Arial" charset="0"/>
              </a:defRPr>
            </a:lvl1pPr>
          </a:lstStyle>
          <a:p>
            <a:pPr>
              <a:defRPr/>
            </a:pPr>
            <a:endParaRPr lang="en-US" altLang="en-US"/>
          </a:p>
        </p:txBody>
      </p:sp>
      <p:sp>
        <p:nvSpPr>
          <p:cNvPr id="30727" name="Rectangle 7"/>
          <p:cNvSpPr>
            <a:spLocks noGrp="1" noChangeArrowheads="1"/>
          </p:cNvSpPr>
          <p:nvPr>
            <p:ph type="sldNum" sz="quarter" idx="5"/>
          </p:nvPr>
        </p:nvSpPr>
        <p:spPr bwMode="auto">
          <a:xfrm>
            <a:off x="3970313" y="8829056"/>
            <a:ext cx="3038884"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63" tIns="45780" rIns="91563" bIns="45780" numCol="1" anchor="b" anchorCtr="0" compatLnSpc="1">
            <a:prstTxWarp prst="textNoShape">
              <a:avLst/>
            </a:prstTxWarp>
          </a:bodyPr>
          <a:lstStyle>
            <a:lvl1pPr algn="r" defTabSz="914332" eaLnBrk="0" hangingPunct="0">
              <a:defRPr sz="1200">
                <a:latin typeface="Arial" charset="0"/>
                <a:cs typeface="Arial" charset="0"/>
              </a:defRPr>
            </a:lvl1pPr>
          </a:lstStyle>
          <a:p>
            <a:pPr>
              <a:defRPr/>
            </a:pPr>
            <a:fld id="{F6ED8018-2FCA-46FD-9041-86DDECB1FE58}" type="slidenum">
              <a:rPr lang="en-GB" altLang="ja-JP"/>
              <a:pPr>
                <a:defRPr/>
              </a:pPr>
              <a:t>‹#›</a:t>
            </a:fld>
            <a:endParaRPr lang="en-GB" altLang="ja-JP"/>
          </a:p>
        </p:txBody>
      </p:sp>
    </p:spTree>
    <p:extLst>
      <p:ext uri="{BB962C8B-B14F-4D97-AF65-F5344CB8AC3E}">
        <p14:creationId xmlns:p14="http://schemas.microsoft.com/office/powerpoint/2010/main" val="182740333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kumimoji="1" sz="1200" kern="1200">
        <a:solidFill>
          <a:schemeClr val="tx1"/>
        </a:solidFill>
        <a:latin typeface="Calibri" pitchFamily="34" charset="0"/>
        <a:ea typeface="ＭＳ Ｐゴシック" pitchFamily="34" charset="-128"/>
        <a:cs typeface="ＭＳ Ｐゴシック" charset="-128"/>
      </a:defRPr>
    </a:lvl1pPr>
    <a:lvl2pPr marL="457200" algn="l" defTabSz="457200" rtl="0" eaLnBrk="0" fontAlgn="base" hangingPunct="0">
      <a:spcBef>
        <a:spcPct val="30000"/>
      </a:spcBef>
      <a:spcAft>
        <a:spcPct val="0"/>
      </a:spcAft>
      <a:defRPr kumimoji="1" sz="1200" kern="1200">
        <a:solidFill>
          <a:schemeClr val="tx1"/>
        </a:solidFill>
        <a:latin typeface="Calibri" pitchFamily="34" charset="0"/>
        <a:ea typeface="ＭＳ Ｐゴシック" pitchFamily="34" charset="-128"/>
        <a:cs typeface="+mn-cs"/>
      </a:defRPr>
    </a:lvl2pPr>
    <a:lvl3pPr marL="914400" algn="l" defTabSz="457200" rtl="0" eaLnBrk="0" fontAlgn="base" hangingPunct="0">
      <a:spcBef>
        <a:spcPct val="30000"/>
      </a:spcBef>
      <a:spcAft>
        <a:spcPct val="0"/>
      </a:spcAft>
      <a:defRPr kumimoji="1" sz="1200" kern="1200">
        <a:solidFill>
          <a:schemeClr val="tx1"/>
        </a:solidFill>
        <a:latin typeface="Calibri" pitchFamily="34" charset="0"/>
        <a:ea typeface="ＭＳ Ｐゴシック" pitchFamily="34" charset="-128"/>
        <a:cs typeface="+mn-cs"/>
      </a:defRPr>
    </a:lvl3pPr>
    <a:lvl4pPr marL="1371600" algn="l" defTabSz="457200" rtl="0" eaLnBrk="0" fontAlgn="base" hangingPunct="0">
      <a:spcBef>
        <a:spcPct val="30000"/>
      </a:spcBef>
      <a:spcAft>
        <a:spcPct val="0"/>
      </a:spcAft>
      <a:defRPr kumimoji="1" sz="1200" kern="1200">
        <a:solidFill>
          <a:schemeClr val="tx1"/>
        </a:solidFill>
        <a:latin typeface="Calibri" pitchFamily="34" charset="0"/>
        <a:ea typeface="ＭＳ Ｐゴシック" pitchFamily="34" charset="-128"/>
        <a:cs typeface="+mn-cs"/>
      </a:defRPr>
    </a:lvl4pPr>
    <a:lvl5pPr marL="1828800" algn="l" defTabSz="457200" rtl="0" eaLnBrk="0" fontAlgn="base" hangingPunct="0">
      <a:spcBef>
        <a:spcPct val="30000"/>
      </a:spcBef>
      <a:spcAft>
        <a:spcPct val="0"/>
      </a:spcAft>
      <a:defRPr kumimoji="1"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14332" eaLnBrk="0" hangingPunct="0">
              <a:spcBef>
                <a:spcPct val="30000"/>
              </a:spcBef>
              <a:defRPr kumimoji="1" sz="1200">
                <a:solidFill>
                  <a:schemeClr val="tx1"/>
                </a:solidFill>
                <a:latin typeface="Calibri" pitchFamily="34" charset="0"/>
                <a:ea typeface="ＭＳ Ｐゴシック" pitchFamily="34" charset="-128"/>
              </a:defRPr>
            </a:lvl1pPr>
            <a:lvl2pPr marL="744188" indent="-286227" defTabSz="914332" eaLnBrk="0" hangingPunct="0">
              <a:spcBef>
                <a:spcPct val="30000"/>
              </a:spcBef>
              <a:defRPr kumimoji="1" sz="1200">
                <a:solidFill>
                  <a:schemeClr val="tx1"/>
                </a:solidFill>
                <a:latin typeface="Calibri" pitchFamily="34" charset="0"/>
                <a:ea typeface="ＭＳ Ｐゴシック" pitchFamily="34" charset="-128"/>
              </a:defRPr>
            </a:lvl2pPr>
            <a:lvl3pPr marL="1144904" indent="-228981" defTabSz="914332" eaLnBrk="0" hangingPunct="0">
              <a:spcBef>
                <a:spcPct val="30000"/>
              </a:spcBef>
              <a:defRPr kumimoji="1" sz="1200">
                <a:solidFill>
                  <a:schemeClr val="tx1"/>
                </a:solidFill>
                <a:latin typeface="Calibri" pitchFamily="34" charset="0"/>
                <a:ea typeface="ＭＳ Ｐゴシック" pitchFamily="34" charset="-128"/>
              </a:defRPr>
            </a:lvl3pPr>
            <a:lvl4pPr marL="1602865" indent="-228981" defTabSz="914332" eaLnBrk="0" hangingPunct="0">
              <a:spcBef>
                <a:spcPct val="30000"/>
              </a:spcBef>
              <a:defRPr kumimoji="1" sz="1200">
                <a:solidFill>
                  <a:schemeClr val="tx1"/>
                </a:solidFill>
                <a:latin typeface="Calibri" pitchFamily="34" charset="0"/>
                <a:ea typeface="ＭＳ Ｐゴシック" pitchFamily="34" charset="-128"/>
              </a:defRPr>
            </a:lvl4pPr>
            <a:lvl5pPr marL="2060827" indent="-228981" defTabSz="914332" eaLnBrk="0" hangingPunct="0">
              <a:spcBef>
                <a:spcPct val="30000"/>
              </a:spcBef>
              <a:defRPr kumimoji="1" sz="1200">
                <a:solidFill>
                  <a:schemeClr val="tx1"/>
                </a:solidFill>
                <a:latin typeface="Calibri" pitchFamily="34" charset="0"/>
                <a:ea typeface="ＭＳ Ｐゴシック" pitchFamily="34" charset="-128"/>
              </a:defRPr>
            </a:lvl5pPr>
            <a:lvl6pPr marL="2518789" indent="-228981" defTabSz="914332" eaLnBrk="0" fontAlgn="base" hangingPunct="0">
              <a:spcBef>
                <a:spcPct val="30000"/>
              </a:spcBef>
              <a:spcAft>
                <a:spcPct val="0"/>
              </a:spcAft>
              <a:defRPr kumimoji="1" sz="1200">
                <a:solidFill>
                  <a:schemeClr val="tx1"/>
                </a:solidFill>
                <a:latin typeface="Calibri" pitchFamily="34" charset="0"/>
                <a:ea typeface="ＭＳ Ｐゴシック" pitchFamily="34" charset="-128"/>
              </a:defRPr>
            </a:lvl6pPr>
            <a:lvl7pPr marL="2976750" indent="-228981" defTabSz="914332" eaLnBrk="0" fontAlgn="base" hangingPunct="0">
              <a:spcBef>
                <a:spcPct val="30000"/>
              </a:spcBef>
              <a:spcAft>
                <a:spcPct val="0"/>
              </a:spcAft>
              <a:defRPr kumimoji="1" sz="1200">
                <a:solidFill>
                  <a:schemeClr val="tx1"/>
                </a:solidFill>
                <a:latin typeface="Calibri" pitchFamily="34" charset="0"/>
                <a:ea typeface="ＭＳ Ｐゴシック" pitchFamily="34" charset="-128"/>
              </a:defRPr>
            </a:lvl7pPr>
            <a:lvl8pPr marL="3434711" indent="-228981" defTabSz="914332" eaLnBrk="0" fontAlgn="base" hangingPunct="0">
              <a:spcBef>
                <a:spcPct val="30000"/>
              </a:spcBef>
              <a:spcAft>
                <a:spcPct val="0"/>
              </a:spcAft>
              <a:defRPr kumimoji="1" sz="1200">
                <a:solidFill>
                  <a:schemeClr val="tx1"/>
                </a:solidFill>
                <a:latin typeface="Calibri" pitchFamily="34" charset="0"/>
                <a:ea typeface="ＭＳ Ｐゴシック" pitchFamily="34" charset="-128"/>
              </a:defRPr>
            </a:lvl8pPr>
            <a:lvl9pPr marL="3892674" indent="-228981" defTabSz="914332" eaLnBrk="0" fontAlgn="base" hangingPunct="0">
              <a:spcBef>
                <a:spcPct val="30000"/>
              </a:spcBef>
              <a:spcAft>
                <a:spcPct val="0"/>
              </a:spcAft>
              <a:defRPr kumimoji="1" sz="1200">
                <a:solidFill>
                  <a:schemeClr val="tx1"/>
                </a:solidFill>
                <a:latin typeface="Calibri" pitchFamily="34" charset="0"/>
                <a:ea typeface="ＭＳ Ｐゴシック" pitchFamily="34" charset="-128"/>
              </a:defRPr>
            </a:lvl9pPr>
          </a:lstStyle>
          <a:p>
            <a:pPr>
              <a:spcBef>
                <a:spcPct val="0"/>
              </a:spcBef>
            </a:pPr>
            <a:fld id="{2461C01D-4570-417B-A68F-8BB5776C82F1}" type="slidenum">
              <a:rPr kumimoji="0" lang="en-GB" altLang="ja-JP" smtClean="0">
                <a:latin typeface="Arial" charset="0"/>
              </a:rPr>
              <a:pPr>
                <a:spcBef>
                  <a:spcPct val="0"/>
                </a:spcBef>
              </a:pPr>
              <a:t>1</a:t>
            </a:fld>
            <a:endParaRPr kumimoji="0" lang="en-GB" altLang="ja-JP">
              <a:latin typeface="Arial" charset="0"/>
            </a:endParaRPr>
          </a:p>
        </p:txBody>
      </p:sp>
      <p:sp>
        <p:nvSpPr>
          <p:cNvPr id="29699" name="Rectangle 2"/>
          <p:cNvSpPr>
            <a:spLocks noGrp="1" noRot="1" noChangeAspect="1" noChangeArrowheads="1" noTextEdit="1"/>
          </p:cNvSpPr>
          <p:nvPr>
            <p:ph type="sldImg"/>
          </p:nvPr>
        </p:nvSpPr>
        <p:spPr>
          <a:xfrm>
            <a:off x="1181100" y="696913"/>
            <a:ext cx="4648200" cy="3486150"/>
          </a:xfrm>
          <a:ln/>
        </p:spPr>
      </p:sp>
      <p:sp>
        <p:nvSpPr>
          <p:cNvPr id="29700" name="Rectangle 3"/>
          <p:cNvSpPr>
            <a:spLocks noGrp="1" noChangeArrowheads="1"/>
          </p:cNvSpPr>
          <p:nvPr>
            <p:ph type="body" idx="1"/>
          </p:nvPr>
        </p:nvSpPr>
        <p:spPr>
          <a:noFill/>
        </p:spPr>
        <p:txBody>
          <a:bodyPr/>
          <a:lstStyle/>
          <a:p>
            <a:pPr eaLnBrk="1" hangingPunct="1"/>
            <a:endParaRPr kumimoji="0"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ED8018-2FCA-46FD-9041-86DDECB1FE58}" type="slidenum">
              <a:rPr lang="en-GB" altLang="ja-JP" smtClean="0"/>
              <a:pPr>
                <a:defRPr/>
              </a:pPr>
              <a:t>3</a:t>
            </a:fld>
            <a:endParaRPr lang="en-GB" altLang="ja-JP"/>
          </a:p>
        </p:txBody>
      </p:sp>
    </p:spTree>
    <p:extLst>
      <p:ext uri="{BB962C8B-B14F-4D97-AF65-F5344CB8AC3E}">
        <p14:creationId xmlns:p14="http://schemas.microsoft.com/office/powerpoint/2010/main" val="189620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ED8018-2FCA-46FD-9041-86DDECB1FE58}" type="slidenum">
              <a:rPr lang="en-GB" altLang="ja-JP" smtClean="0"/>
              <a:pPr>
                <a:defRPr/>
              </a:pPr>
              <a:t>7</a:t>
            </a:fld>
            <a:endParaRPr lang="en-GB" altLang="ja-JP"/>
          </a:p>
        </p:txBody>
      </p:sp>
    </p:spTree>
    <p:extLst>
      <p:ext uri="{BB962C8B-B14F-4D97-AF65-F5344CB8AC3E}">
        <p14:creationId xmlns:p14="http://schemas.microsoft.com/office/powerpoint/2010/main" val="128522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58F369F-CDB3-46D5-BA5C-61210F068B31}" type="slidenum">
              <a:rPr lang="en-GB" altLang="en-US" smtClean="0"/>
              <a:pPr>
                <a:defRPr/>
              </a:pPr>
              <a:t>10</a:t>
            </a:fld>
            <a:endParaRPr lang="en-GB" altLang="en-US" dirty="0"/>
          </a:p>
        </p:txBody>
      </p:sp>
    </p:spTree>
    <p:extLst>
      <p:ext uri="{BB962C8B-B14F-4D97-AF65-F5344CB8AC3E}">
        <p14:creationId xmlns:p14="http://schemas.microsoft.com/office/powerpoint/2010/main" val="429176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8E338BF-92B5-4167-9739-5615C1FFC2D3}" type="datetime1">
              <a:rPr lang="en-US" altLang="ja-JP"/>
              <a:pPr>
                <a:defRPr/>
              </a:pPr>
              <a:t>02/05/2019</a:t>
            </a:fld>
            <a:endParaRPr lang="en-GB"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339DF03-BA4F-4A30-9090-0D51C6629022}" type="slidenum">
              <a:rPr lang="en-GB" altLang="ja-JP"/>
              <a:pPr>
                <a:defRPr/>
              </a:pPr>
              <a:t>‹#›</a:t>
            </a:fld>
            <a:endParaRPr lang="en-GB" altLang="ja-JP"/>
          </a:p>
        </p:txBody>
      </p:sp>
    </p:spTree>
    <p:extLst>
      <p:ext uri="{BB962C8B-B14F-4D97-AF65-F5344CB8AC3E}">
        <p14:creationId xmlns:p14="http://schemas.microsoft.com/office/powerpoint/2010/main" val="81832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C1BD7DC-D2DA-4895-9333-2A65D9B8205B}" type="datetime1">
              <a:rPr lang="en-US" altLang="ja-JP"/>
              <a:pPr>
                <a:defRPr/>
              </a:pPr>
              <a:t>02/05/2019</a:t>
            </a:fld>
            <a:endParaRPr lang="en-GB"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7CAD28-D37A-462F-9E5D-99FC6AAACC91}" type="slidenum">
              <a:rPr lang="en-GB" altLang="ja-JP"/>
              <a:pPr>
                <a:defRPr/>
              </a:pPr>
              <a:t>‹#›</a:t>
            </a:fld>
            <a:endParaRPr lang="en-GB" altLang="ja-JP"/>
          </a:p>
        </p:txBody>
      </p:sp>
    </p:spTree>
    <p:extLst>
      <p:ext uri="{BB962C8B-B14F-4D97-AF65-F5344CB8AC3E}">
        <p14:creationId xmlns:p14="http://schemas.microsoft.com/office/powerpoint/2010/main" val="80220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16FD421-F989-4B0F-AA50-35FC66FADBFB}" type="datetime1">
              <a:rPr lang="en-US" altLang="ja-JP"/>
              <a:pPr>
                <a:defRPr/>
              </a:pPr>
              <a:t>02/05/2019</a:t>
            </a:fld>
            <a:endParaRPr lang="en-GB"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231F618-5711-476E-A463-2F5A9B9187AC}" type="slidenum">
              <a:rPr lang="en-GB" altLang="ja-JP"/>
              <a:pPr>
                <a:defRPr/>
              </a:pPr>
              <a:t>‹#›</a:t>
            </a:fld>
            <a:endParaRPr lang="en-GB" altLang="ja-JP"/>
          </a:p>
        </p:txBody>
      </p:sp>
    </p:spTree>
    <p:extLst>
      <p:ext uri="{BB962C8B-B14F-4D97-AF65-F5344CB8AC3E}">
        <p14:creationId xmlns:p14="http://schemas.microsoft.com/office/powerpoint/2010/main" val="3317900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FE925F21-6B9C-4D5F-976F-37FFA1F6440A}" type="datetime1">
              <a:rPr lang="en-US" altLang="ja-JP"/>
              <a:pPr>
                <a:defRPr/>
              </a:pPr>
              <a:t>02/05/2019</a:t>
            </a:fld>
            <a:endParaRPr lang="en-GB"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BB8E390-7CC8-4F23-9514-6BA50F0D8B72}" type="slidenum">
              <a:rPr lang="en-GB" altLang="ja-JP"/>
              <a:pPr>
                <a:defRPr/>
              </a:pPr>
              <a:t>‹#›</a:t>
            </a:fld>
            <a:endParaRPr lang="en-GB" altLang="ja-JP"/>
          </a:p>
        </p:txBody>
      </p:sp>
    </p:spTree>
    <p:extLst>
      <p:ext uri="{BB962C8B-B14F-4D97-AF65-F5344CB8AC3E}">
        <p14:creationId xmlns:p14="http://schemas.microsoft.com/office/powerpoint/2010/main" val="2312353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AC5EABB-1108-419D-8B94-B03205BE66B8}" type="datetime1">
              <a:rPr lang="en-US" altLang="en-US">
                <a:solidFill>
                  <a:srgbClr val="000000"/>
                </a:solidFill>
              </a:rPr>
              <a:pPr>
                <a:defRPr/>
              </a:pPr>
              <a:t>02/05/2019</a:t>
            </a:fld>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64773B-0D37-4A7D-B3AE-CE3EB68FFBE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50337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02AB44E-5107-490C-87A5-7E51DA0BC122}" type="datetime1">
              <a:rPr lang="en-US" altLang="en-US">
                <a:solidFill>
                  <a:srgbClr val="000000"/>
                </a:solidFill>
              </a:rPr>
              <a:pPr>
                <a:defRPr/>
              </a:pPr>
              <a:t>02/05/2019</a:t>
            </a:fld>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37C117-6255-497F-967D-E8B50F38CD2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935569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44F3EC3-EAD1-4356-9F57-1AA4DFD2E9A4}" type="datetime1">
              <a:rPr lang="en-US" altLang="en-US">
                <a:solidFill>
                  <a:srgbClr val="000000"/>
                </a:solidFill>
              </a:rPr>
              <a:pPr>
                <a:defRPr/>
              </a:pPr>
              <a:t>02/05/2019</a:t>
            </a:fld>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B6E579-E98B-432A-8F98-B41AB7A6E8B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591657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DCBCF27-D406-4C36-BA4B-53A09589FC7A}" type="datetime1">
              <a:rPr lang="en-US" altLang="en-US">
                <a:solidFill>
                  <a:srgbClr val="000000"/>
                </a:solidFill>
              </a:rPr>
              <a:pPr>
                <a:defRPr/>
              </a:pPr>
              <a:t>02/05/2019</a:t>
            </a:fld>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7229A3-3D97-4081-BCF2-7283D568CCB2}"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211143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A08F56F-02BC-4903-AD42-C96AE73850D3}" type="datetime1">
              <a:rPr lang="en-US" altLang="en-US">
                <a:solidFill>
                  <a:srgbClr val="000000"/>
                </a:solidFill>
              </a:rPr>
              <a:pPr>
                <a:defRPr/>
              </a:pPr>
              <a:t>02/05/2019</a:t>
            </a:fld>
            <a:endParaRPr lang="en-GB"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C463A3-910B-4B25-B8BA-BD48B5758562}"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26828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E69ED1E-81AC-4D3D-9193-D5C0CC1BA7D6}" type="datetime1">
              <a:rPr lang="en-US" altLang="en-US">
                <a:solidFill>
                  <a:srgbClr val="000000"/>
                </a:solidFill>
              </a:rPr>
              <a:pPr>
                <a:defRPr/>
              </a:pPr>
              <a:t>02/05/2019</a:t>
            </a:fld>
            <a:endParaRPr lang="en-GB"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8E2C7EB-FAC6-48FC-AC18-7C2CE3F5C069}"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984720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03EB977-F0E1-4FEC-91AF-06C9FFD42731}" type="datetime1">
              <a:rPr lang="en-US" altLang="en-US">
                <a:solidFill>
                  <a:srgbClr val="000000"/>
                </a:solidFill>
              </a:rPr>
              <a:pPr>
                <a:defRPr/>
              </a:pPr>
              <a:t>02/05/2019</a:t>
            </a:fld>
            <a:endParaRPr lang="en-GB"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4B4C50B-9D86-4D5C-AF4C-46A36B5A5496}"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2796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904BF35-BEC0-4E57-98B7-5CE3CF9C85F3}" type="datetime1">
              <a:rPr lang="en-US" altLang="ja-JP"/>
              <a:pPr>
                <a:defRPr/>
              </a:pPr>
              <a:t>02/05/2019</a:t>
            </a:fld>
            <a:endParaRPr lang="en-GB"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C417D9E-F3C7-4EAE-870E-BA57B324D0BA}" type="slidenum">
              <a:rPr lang="en-GB" altLang="ja-JP"/>
              <a:pPr>
                <a:defRPr/>
              </a:pPr>
              <a:t>‹#›</a:t>
            </a:fld>
            <a:endParaRPr lang="en-GB" altLang="ja-JP"/>
          </a:p>
        </p:txBody>
      </p:sp>
    </p:spTree>
    <p:extLst>
      <p:ext uri="{BB962C8B-B14F-4D97-AF65-F5344CB8AC3E}">
        <p14:creationId xmlns:p14="http://schemas.microsoft.com/office/powerpoint/2010/main" val="3692332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6C95CB1-4963-41F3-B287-C1AF1F2B4D07}" type="datetime1">
              <a:rPr lang="en-US" altLang="en-US">
                <a:solidFill>
                  <a:srgbClr val="000000"/>
                </a:solidFill>
              </a:rPr>
              <a:pPr>
                <a:defRPr/>
              </a:pPr>
              <a:t>02/05/2019</a:t>
            </a:fld>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E8B5E5-0866-48D6-A1AA-FC2BE82D476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76284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53BF5BC-E45A-4C4B-A34D-22BB247B2960}" type="datetime1">
              <a:rPr lang="en-US" altLang="en-US">
                <a:solidFill>
                  <a:srgbClr val="000000"/>
                </a:solidFill>
              </a:rPr>
              <a:pPr>
                <a:defRPr/>
              </a:pPr>
              <a:t>02/05/2019</a:t>
            </a:fld>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933577-E755-45A1-B7F6-AD14F2C8FFB2}"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449110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5FE2442-BC89-41E0-AC1C-CD90C709D3E3}" type="datetime1">
              <a:rPr lang="en-US" altLang="en-US">
                <a:solidFill>
                  <a:srgbClr val="000000"/>
                </a:solidFill>
              </a:rPr>
              <a:pPr>
                <a:defRPr/>
              </a:pPr>
              <a:t>02/05/2019</a:t>
            </a:fld>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A2E07C-0ABD-4A50-BCC2-03C9AEB900B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919338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8DAA2D7-AE0D-477E-84F1-2126EE164C91}" type="datetime1">
              <a:rPr lang="en-US" altLang="en-US">
                <a:solidFill>
                  <a:srgbClr val="000000"/>
                </a:solidFill>
              </a:rPr>
              <a:pPr>
                <a:defRPr/>
              </a:pPr>
              <a:t>02/05/2019</a:t>
            </a:fld>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C9433A-7B29-4E63-9870-2A42B6FDBCF9}"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661050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3091CA97-EDE3-42E6-BC1E-0DA33649FE7B}" type="datetime1">
              <a:rPr lang="en-US" altLang="en-US">
                <a:solidFill>
                  <a:srgbClr val="000000"/>
                </a:solidFill>
              </a:rPr>
              <a:pPr>
                <a:defRPr/>
              </a:pPr>
              <a:t>02/05/2019</a:t>
            </a:fld>
            <a:endParaRPr lang="en-GB"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F73546-8B75-43FC-9022-FA8576FB54D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18186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60CA9F2-A631-41D8-9FAC-3CD379A78182}" type="datetime1">
              <a:rPr lang="en-US" altLang="ja-JP"/>
              <a:pPr>
                <a:defRPr/>
              </a:pPr>
              <a:t>02/05/2019</a:t>
            </a:fld>
            <a:endParaRPr lang="en-GB"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E35C606-FF96-4B7E-8EBB-B4B797BAC1DB}" type="slidenum">
              <a:rPr lang="en-GB" altLang="ja-JP"/>
              <a:pPr>
                <a:defRPr/>
              </a:pPr>
              <a:t>‹#›</a:t>
            </a:fld>
            <a:endParaRPr lang="en-GB" altLang="ja-JP"/>
          </a:p>
        </p:txBody>
      </p:sp>
    </p:spTree>
    <p:extLst>
      <p:ext uri="{BB962C8B-B14F-4D97-AF65-F5344CB8AC3E}">
        <p14:creationId xmlns:p14="http://schemas.microsoft.com/office/powerpoint/2010/main" val="23211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76866E4-1F30-49D2-8645-6093079C759A}" type="datetime1">
              <a:rPr lang="en-US" altLang="ja-JP"/>
              <a:pPr>
                <a:defRPr/>
              </a:pPr>
              <a:t>02/05/2019</a:t>
            </a:fld>
            <a:endParaRPr lang="en-GB"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4351ACA-BD49-4BB9-91C1-7B0CEB431337}" type="slidenum">
              <a:rPr lang="en-GB" altLang="ja-JP"/>
              <a:pPr>
                <a:defRPr/>
              </a:pPr>
              <a:t>‹#›</a:t>
            </a:fld>
            <a:endParaRPr lang="en-GB" altLang="ja-JP"/>
          </a:p>
        </p:txBody>
      </p:sp>
    </p:spTree>
    <p:extLst>
      <p:ext uri="{BB962C8B-B14F-4D97-AF65-F5344CB8AC3E}">
        <p14:creationId xmlns:p14="http://schemas.microsoft.com/office/powerpoint/2010/main" val="399364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8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8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6218638-FC73-4CA8-9C42-9D9DF1D2904F}" type="datetime1">
              <a:rPr lang="en-US" altLang="ja-JP"/>
              <a:pPr>
                <a:defRPr/>
              </a:pPr>
              <a:t>02/05/2019</a:t>
            </a:fld>
            <a:endParaRPr lang="en-GB"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5A658CB-F4B0-47B5-9ADD-D55F64748F4A}" type="slidenum">
              <a:rPr lang="en-GB" altLang="ja-JP"/>
              <a:pPr>
                <a:defRPr/>
              </a:pPr>
              <a:t>‹#›</a:t>
            </a:fld>
            <a:endParaRPr lang="en-GB" altLang="ja-JP"/>
          </a:p>
        </p:txBody>
      </p:sp>
    </p:spTree>
    <p:extLst>
      <p:ext uri="{BB962C8B-B14F-4D97-AF65-F5344CB8AC3E}">
        <p14:creationId xmlns:p14="http://schemas.microsoft.com/office/powerpoint/2010/main" val="412347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3612DA3-3E29-4E78-B8BB-90226F8E5D7F}" type="datetime1">
              <a:rPr lang="en-US" altLang="ja-JP"/>
              <a:pPr>
                <a:defRPr/>
              </a:pPr>
              <a:t>02/05/2019</a:t>
            </a:fld>
            <a:endParaRPr lang="en-GB"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D745AC1-823E-4861-B1F5-0CF3DC25DACC}" type="slidenum">
              <a:rPr lang="en-GB" altLang="ja-JP"/>
              <a:pPr>
                <a:defRPr/>
              </a:pPr>
              <a:t>‹#›</a:t>
            </a:fld>
            <a:endParaRPr lang="en-GB" altLang="ja-JP"/>
          </a:p>
        </p:txBody>
      </p:sp>
    </p:spTree>
    <p:extLst>
      <p:ext uri="{BB962C8B-B14F-4D97-AF65-F5344CB8AC3E}">
        <p14:creationId xmlns:p14="http://schemas.microsoft.com/office/powerpoint/2010/main" val="4456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78DF0B4-9A1A-49F2-B5E1-F1D608B87B07}" type="datetime1">
              <a:rPr lang="en-US" altLang="ja-JP"/>
              <a:pPr>
                <a:defRPr/>
              </a:pPr>
              <a:t>02/05/2019</a:t>
            </a:fld>
            <a:endParaRPr lang="en-GB"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0641E81-B59B-4CF2-B194-1E1D9B742716}" type="slidenum">
              <a:rPr lang="en-GB" altLang="ja-JP"/>
              <a:pPr>
                <a:defRPr/>
              </a:pPr>
              <a:t>‹#›</a:t>
            </a:fld>
            <a:endParaRPr lang="en-GB" altLang="ja-JP"/>
          </a:p>
        </p:txBody>
      </p:sp>
    </p:spTree>
    <p:extLst>
      <p:ext uri="{BB962C8B-B14F-4D97-AF65-F5344CB8AC3E}">
        <p14:creationId xmlns:p14="http://schemas.microsoft.com/office/powerpoint/2010/main" val="75817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1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84B09AF-EE3A-4F1F-8ECA-46A94F7BB907}" type="datetime1">
              <a:rPr lang="en-US" altLang="ja-JP"/>
              <a:pPr>
                <a:defRPr/>
              </a:pPr>
              <a:t>02/05/2019</a:t>
            </a:fld>
            <a:endParaRPr lang="en-GB"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230F343-DABA-45A2-A8D5-1FC02DF0CE26}" type="slidenum">
              <a:rPr lang="en-GB" altLang="ja-JP"/>
              <a:pPr>
                <a:defRPr/>
              </a:pPr>
              <a:t>‹#›</a:t>
            </a:fld>
            <a:endParaRPr lang="en-GB" altLang="ja-JP"/>
          </a:p>
        </p:txBody>
      </p:sp>
    </p:spTree>
    <p:extLst>
      <p:ext uri="{BB962C8B-B14F-4D97-AF65-F5344CB8AC3E}">
        <p14:creationId xmlns:p14="http://schemas.microsoft.com/office/powerpoint/2010/main" val="100650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8F7E8A5-9556-46FD-84B8-C68379E58702}" type="datetime1">
              <a:rPr lang="en-US" altLang="ja-JP"/>
              <a:pPr>
                <a:defRPr/>
              </a:pPr>
              <a:t>02/05/2019</a:t>
            </a:fld>
            <a:endParaRPr lang="en-GB"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D1EEC0D-CD6A-45B0-9F34-28EC406DE907}" type="slidenum">
              <a:rPr lang="en-GB" altLang="ja-JP"/>
              <a:pPr>
                <a:defRPr/>
              </a:pPr>
              <a:t>‹#›</a:t>
            </a:fld>
            <a:endParaRPr lang="en-GB" altLang="ja-JP"/>
          </a:p>
        </p:txBody>
      </p:sp>
    </p:spTree>
    <p:extLst>
      <p:ext uri="{BB962C8B-B14F-4D97-AF65-F5344CB8AC3E}">
        <p14:creationId xmlns:p14="http://schemas.microsoft.com/office/powerpoint/2010/main" val="78294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a:t>Click to edit Master title style</a:t>
            </a:r>
          </a:p>
        </p:txBody>
      </p:sp>
      <p:sp>
        <p:nvSpPr>
          <p:cNvPr id="1027" name="Rectangle 3"/>
          <p:cNvSpPr>
            <a:spLocks noGrp="1" noChangeArrowheads="1"/>
          </p:cNvSpPr>
          <p:nvPr>
            <p:ph type="body" idx="1"/>
          </p:nvPr>
        </p:nvSpPr>
        <p:spPr bwMode="auto">
          <a:xfrm>
            <a:off x="457200" y="160021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a:t>Click to edit Master text styles</a:t>
            </a:r>
          </a:p>
          <a:p>
            <a:pPr lvl="1"/>
            <a:r>
              <a:rPr lang="en-GB" altLang="ja-JP"/>
              <a:t>Second level</a:t>
            </a:r>
          </a:p>
          <a:p>
            <a:pPr lvl="2"/>
            <a:r>
              <a:rPr lang="en-GB" altLang="ja-JP"/>
              <a:t>Third level</a:t>
            </a:r>
          </a:p>
          <a:p>
            <a:pPr lvl="3"/>
            <a:r>
              <a:rPr lang="en-GB" altLang="ja-JP"/>
              <a:t>Fourth level</a:t>
            </a:r>
          </a:p>
          <a:p>
            <a:pPr lvl="4"/>
            <a:r>
              <a:rPr lang="en-GB" altLang="ja-JP"/>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34" charset="-128"/>
                <a:cs typeface="Arial" charset="0"/>
              </a:defRPr>
            </a:lvl1pPr>
          </a:lstStyle>
          <a:p>
            <a:pPr>
              <a:defRPr/>
            </a:pPr>
            <a:fld id="{F0A0D9B5-0BAA-47D8-881B-5C4761F6084B}" type="datetime1">
              <a:rPr lang="en-US" altLang="ja-JP"/>
              <a:pPr>
                <a:defRPr/>
              </a:pPr>
              <a:t>02/05/2019</a:t>
            </a:fld>
            <a:endParaRPr lang="en-GB"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34" charset="-128"/>
                <a:cs typeface="Arial" charset="0"/>
              </a:defRPr>
            </a:lvl1pPr>
          </a:lstStyle>
          <a:p>
            <a:pPr>
              <a:defRPr/>
            </a:pPr>
            <a:fld id="{F0F46002-4153-423A-9191-187B91BD90B9}" type="slidenum">
              <a:rPr lang="en-GB" altLang="ja-JP"/>
              <a:pPr>
                <a:defRPr/>
              </a:pPr>
              <a:t>‹#›</a:t>
            </a:fld>
            <a:endParaRPr lang="en-GB"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B5466B4-C4FA-43F9-859F-A798C2298EBB}" type="datetime1">
              <a:rPr lang="en-US" altLang="en-US">
                <a:solidFill>
                  <a:srgbClr val="000000"/>
                </a:solidFill>
              </a:rPr>
              <a:pPr>
                <a:defRPr/>
              </a:pPr>
              <a:t>02/05/2019</a:t>
            </a:fld>
            <a:endParaRPr lang="en-GB" alt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F8B8406-F478-4238-B5A6-F8FBE7FF6F69}"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2143024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7"/>
          <p:cNvSpPr>
            <a:spLocks/>
          </p:cNvSpPr>
          <p:nvPr/>
        </p:nvSpPr>
        <p:spPr bwMode="auto">
          <a:xfrm>
            <a:off x="155578" y="200035"/>
            <a:ext cx="7007225"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74320" tIns="914400" rIns="274320" anchor="ctr"/>
          <a:lstStyle>
            <a:lvl1pPr eaLnBrk="0" hangingPunct="0">
              <a:spcBef>
                <a:spcPct val="20000"/>
              </a:spcBef>
              <a:buChar char="•"/>
              <a:defRPr kumimoji="1" sz="3200">
                <a:solidFill>
                  <a:schemeClr val="tx1"/>
                </a:solidFill>
                <a:latin typeface="Arial" charset="0"/>
                <a:cs typeface="Arial" charset="0"/>
              </a:defRPr>
            </a:lvl1pPr>
            <a:lvl2pPr eaLnBrk="0" hangingPunct="0">
              <a:spcBef>
                <a:spcPct val="20000"/>
              </a:spcBef>
              <a:buChar char="–"/>
              <a:defRPr kumimoji="1" sz="2800">
                <a:solidFill>
                  <a:schemeClr val="tx1"/>
                </a:solidFill>
                <a:latin typeface="Arial" charset="0"/>
                <a:cs typeface="Arial" charset="0"/>
              </a:defRPr>
            </a:lvl2pPr>
            <a:lvl3pPr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spcAft>
                <a:spcPts val="1500"/>
              </a:spcAft>
              <a:buFontTx/>
              <a:buNone/>
            </a:pPr>
            <a:br>
              <a:rPr kumimoji="0" lang="en-US" altLang="zh-CN" sz="2400" b="1" dirty="0">
                <a:solidFill>
                  <a:srgbClr val="CCECFF"/>
                </a:solidFill>
                <a:latin typeface="Cambria" pitchFamily="18" charset="0"/>
                <a:ea typeface="SimSun" pitchFamily="2" charset="-122"/>
              </a:rPr>
            </a:br>
            <a:r>
              <a:rPr kumimoji="0" lang="en-US" altLang="zh-CN" sz="2400" b="1" dirty="0">
                <a:solidFill>
                  <a:srgbClr val="CCECFF"/>
                </a:solidFill>
                <a:latin typeface="Cambria" pitchFamily="18" charset="0"/>
                <a:ea typeface="SimSun" pitchFamily="2" charset="-122"/>
              </a:rPr>
              <a:t> </a:t>
            </a:r>
            <a:r>
              <a:rPr kumimoji="0" lang="en-US" altLang="zh-CN" sz="4000" b="1" dirty="0">
                <a:solidFill>
                  <a:srgbClr val="003366"/>
                </a:solidFill>
                <a:latin typeface="Calibri" pitchFamily="34" charset="0"/>
                <a:ea typeface="SimSun" pitchFamily="2" charset="-122"/>
              </a:rPr>
              <a:t>The United Nations</a:t>
            </a:r>
            <a:br>
              <a:rPr kumimoji="0" lang="en-US" altLang="zh-CN" sz="4000" b="1" dirty="0">
                <a:solidFill>
                  <a:srgbClr val="003366"/>
                </a:solidFill>
                <a:latin typeface="Calibri" pitchFamily="34" charset="0"/>
                <a:ea typeface="SimSun" pitchFamily="2" charset="-122"/>
              </a:rPr>
            </a:br>
            <a:r>
              <a:rPr kumimoji="0" lang="en-US" altLang="zh-CN" sz="4000" b="1" dirty="0">
                <a:solidFill>
                  <a:srgbClr val="003366"/>
                </a:solidFill>
                <a:latin typeface="Calibri" pitchFamily="34" charset="0"/>
                <a:ea typeface="SimSun" pitchFamily="2" charset="-122"/>
              </a:rPr>
              <a:t>Financial Situation</a:t>
            </a:r>
          </a:p>
          <a:p>
            <a:pPr algn="ctr" eaLnBrk="1" hangingPunct="1">
              <a:spcBef>
                <a:spcPct val="0"/>
              </a:spcBef>
              <a:buFontTx/>
              <a:buNone/>
            </a:pPr>
            <a:endParaRPr kumimoji="0" lang="en-US" altLang="zh-CN" sz="1600" dirty="0">
              <a:solidFill>
                <a:srgbClr val="CCECFF"/>
              </a:solidFill>
              <a:latin typeface="Calibri" pitchFamily="34" charset="0"/>
              <a:ea typeface="SimSun" pitchFamily="2" charset="-122"/>
            </a:endParaRPr>
          </a:p>
          <a:p>
            <a:pPr algn="ctr" eaLnBrk="1" hangingPunct="1">
              <a:spcBef>
                <a:spcPct val="0"/>
              </a:spcBef>
              <a:buFontTx/>
              <a:buNone/>
            </a:pPr>
            <a:endParaRPr kumimoji="0" lang="en-US" altLang="zh-CN" sz="1600" dirty="0">
              <a:solidFill>
                <a:srgbClr val="CCECFF"/>
              </a:solidFill>
              <a:latin typeface="Calibri" pitchFamily="34" charset="0"/>
              <a:ea typeface="SimSun" pitchFamily="2" charset="-122"/>
            </a:endParaRPr>
          </a:p>
          <a:p>
            <a:pPr lvl="1" algn="r" eaLnBrk="1" hangingPunct="1">
              <a:spcBef>
                <a:spcPts val="1200"/>
              </a:spcBef>
              <a:buFontTx/>
              <a:buNone/>
            </a:pPr>
            <a:endParaRPr kumimoji="0" lang="en-GB" altLang="ja-JP" sz="1600" dirty="0">
              <a:solidFill>
                <a:srgbClr val="CCECFF"/>
              </a:solidFill>
              <a:latin typeface="Calibri" pitchFamily="34" charset="0"/>
              <a:ea typeface="ＭＳ 明朝" pitchFamily="49" charset="-128"/>
            </a:endParaRPr>
          </a:p>
          <a:p>
            <a:pPr lvl="1" algn="r" eaLnBrk="1" hangingPunct="1">
              <a:spcBef>
                <a:spcPts val="1200"/>
              </a:spcBef>
              <a:buFontTx/>
              <a:buNone/>
            </a:pPr>
            <a:endParaRPr kumimoji="0" lang="en-GB" altLang="ja-JP" sz="1600" dirty="0">
              <a:solidFill>
                <a:srgbClr val="CCECFF"/>
              </a:solidFill>
              <a:latin typeface="Calibri" pitchFamily="34" charset="0"/>
              <a:ea typeface="ＭＳ 明朝" pitchFamily="49" charset="-128"/>
            </a:endParaRPr>
          </a:p>
          <a:p>
            <a:pPr lvl="1" algn="r" eaLnBrk="1" hangingPunct="1">
              <a:spcBef>
                <a:spcPts val="1200"/>
              </a:spcBef>
              <a:buFontTx/>
              <a:buNone/>
            </a:pPr>
            <a:endParaRPr kumimoji="0" lang="en-GB" altLang="ja-JP" sz="1600" dirty="0">
              <a:solidFill>
                <a:srgbClr val="CCECFF"/>
              </a:solidFill>
              <a:latin typeface="Calibri" pitchFamily="34" charset="0"/>
              <a:ea typeface="ＭＳ 明朝" pitchFamily="49" charset="-128"/>
            </a:endParaRPr>
          </a:p>
          <a:p>
            <a:pPr lvl="1" algn="r" eaLnBrk="1" hangingPunct="1">
              <a:spcBef>
                <a:spcPts val="1200"/>
              </a:spcBef>
              <a:buFontTx/>
              <a:buNone/>
            </a:pPr>
            <a:endParaRPr kumimoji="0" lang="en-GB" altLang="ja-JP" sz="1200" dirty="0">
              <a:solidFill>
                <a:srgbClr val="CCECFF"/>
              </a:solidFill>
              <a:latin typeface="Times New Roman" pitchFamily="18" charset="0"/>
              <a:ea typeface="ＭＳ 明朝" pitchFamily="49" charset="-128"/>
            </a:endParaRPr>
          </a:p>
          <a:p>
            <a:pPr lvl="2" algn="r" eaLnBrk="1" hangingPunct="1">
              <a:spcBef>
                <a:spcPts val="1200"/>
              </a:spcBef>
              <a:buFontTx/>
              <a:buNone/>
            </a:pPr>
            <a:endParaRPr kumimoji="0" lang="en-GB" altLang="ja-JP" sz="1200" dirty="0">
              <a:solidFill>
                <a:srgbClr val="CCECFF"/>
              </a:solidFill>
              <a:latin typeface="Times New Roman" pitchFamily="18" charset="0"/>
              <a:ea typeface="ＭＳ 明朝" pitchFamily="49" charset="-128"/>
            </a:endParaRPr>
          </a:p>
          <a:p>
            <a:pPr lvl="1" algn="r" eaLnBrk="1" hangingPunct="1">
              <a:spcBef>
                <a:spcPts val="1200"/>
              </a:spcBef>
              <a:buFontTx/>
              <a:buNone/>
            </a:pPr>
            <a:r>
              <a:rPr kumimoji="0" lang="en-GB" altLang="ja-JP" sz="1400" b="1" dirty="0">
                <a:solidFill>
                  <a:srgbClr val="CCECFF"/>
                </a:solidFill>
                <a:latin typeface="Times New Roman" pitchFamily="18" charset="0"/>
                <a:ea typeface="ＭＳ 明朝" pitchFamily="49" charset="-128"/>
              </a:rPr>
              <a:t>                                                                              </a:t>
            </a:r>
            <a:endParaRPr kumimoji="0" lang="en-GB" altLang="ja-JP" sz="1400" b="1" dirty="0">
              <a:solidFill>
                <a:srgbClr val="CCECFF"/>
              </a:solidFill>
              <a:latin typeface="Calibri" pitchFamily="34" charset="0"/>
              <a:ea typeface="ＭＳ 明朝" pitchFamily="49" charset="-128"/>
            </a:endParaRPr>
          </a:p>
        </p:txBody>
      </p:sp>
      <p:sp>
        <p:nvSpPr>
          <p:cNvPr id="2051" name="Rectangle 48"/>
          <p:cNvSpPr>
            <a:spLocks/>
          </p:cNvSpPr>
          <p:nvPr/>
        </p:nvSpPr>
        <p:spPr bwMode="auto">
          <a:xfrm>
            <a:off x="7543806" y="201613"/>
            <a:ext cx="1458913" cy="6503987"/>
          </a:xfrm>
          <a:prstGeom prst="rect">
            <a:avLst/>
          </a:prstGeom>
          <a:solidFill>
            <a:srgbClr val="1F497D"/>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dirty="0">
              <a:solidFill>
                <a:srgbClr val="FFFFFF"/>
              </a:solidFill>
              <a:latin typeface="Cambria" pitchFamily="18" charset="0"/>
              <a:ea typeface="SimSun" pitchFamily="2" charset="-122"/>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algn="r" eaLnBrk="1" hangingPunct="1">
              <a:spcBef>
                <a:spcPct val="0"/>
              </a:spcBef>
              <a:buFontTx/>
              <a:buNone/>
            </a:pPr>
            <a:endParaRPr kumimoji="0" lang="ja-JP" altLang="en-GB" sz="1600" b="1">
              <a:ea typeface="ＭＳ Ｐゴシック" pitchFamily="34" charset="-128"/>
            </a:endParaRPr>
          </a:p>
        </p:txBody>
      </p:sp>
      <p:graphicFrame>
        <p:nvGraphicFramePr>
          <p:cNvPr id="2052" name="Object 6"/>
          <p:cNvGraphicFramePr>
            <a:graphicFrameLocks noChangeAspect="1"/>
          </p:cNvGraphicFramePr>
          <p:nvPr/>
        </p:nvGraphicFramePr>
        <p:xfrm>
          <a:off x="7772400" y="381003"/>
          <a:ext cx="1066800" cy="903288"/>
        </p:xfrm>
        <a:graphic>
          <a:graphicData uri="http://schemas.openxmlformats.org/presentationml/2006/ole">
            <mc:AlternateContent xmlns:mc="http://schemas.openxmlformats.org/markup-compatibility/2006">
              <mc:Choice xmlns:v="urn:schemas-microsoft-com:vml" Requires="v">
                <p:oleObj spid="_x0000_s2701" name="Image" r:id="rId4" imgW="3707937" imgH="3136508" progId="Photoshop.Image.10">
                  <p:embed/>
                </p:oleObj>
              </mc:Choice>
              <mc:Fallback>
                <p:oleObj name="Image" r:id="rId4" imgW="3707937" imgH="3136508" progId="Photoshop.Image.10">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381003"/>
                        <a:ext cx="1066800"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8"/>
          <p:cNvSpPr txBox="1">
            <a:spLocks noChangeArrowheads="1"/>
          </p:cNvSpPr>
          <p:nvPr/>
        </p:nvSpPr>
        <p:spPr bwMode="auto">
          <a:xfrm>
            <a:off x="5410218" y="5791200"/>
            <a:ext cx="15949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sz="1600" b="1" dirty="0">
                <a:solidFill>
                  <a:srgbClr val="336699"/>
                </a:solidFill>
                <a:latin typeface="Calibri" pitchFamily="34" charset="0"/>
                <a:ea typeface="ＭＳ Ｐゴシック" pitchFamily="34" charset="-128"/>
              </a:rPr>
              <a:t>16 October 2018</a:t>
            </a:r>
          </a:p>
        </p:txBody>
      </p:sp>
      <p:sp>
        <p:nvSpPr>
          <p:cNvPr id="2054" name="Text Box 11"/>
          <p:cNvSpPr txBox="1">
            <a:spLocks noChangeArrowheads="1"/>
          </p:cNvSpPr>
          <p:nvPr/>
        </p:nvSpPr>
        <p:spPr bwMode="auto">
          <a:xfrm>
            <a:off x="5562600" y="4876800"/>
            <a:ext cx="1455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sz="1600" b="1" dirty="0">
                <a:solidFill>
                  <a:srgbClr val="336699"/>
                </a:solidFill>
                <a:latin typeface="Calibri" pitchFamily="34" charset="0"/>
                <a:ea typeface="ＭＳ Ｐゴシック" pitchFamily="34" charset="-128"/>
              </a:rPr>
              <a:t>United Nations</a:t>
            </a:r>
          </a:p>
        </p:txBody>
      </p:sp>
      <p:sp>
        <p:nvSpPr>
          <p:cNvPr id="2055" name="Text Box 12"/>
          <p:cNvSpPr txBox="1">
            <a:spLocks noChangeArrowheads="1"/>
          </p:cNvSpPr>
          <p:nvPr/>
        </p:nvSpPr>
        <p:spPr bwMode="auto">
          <a:xfrm>
            <a:off x="2725467" y="4038613"/>
            <a:ext cx="4256358"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a:buNone/>
            </a:pPr>
            <a:r>
              <a:rPr lang="en-GB" altLang="ja-JP" sz="1600" b="1" dirty="0">
                <a:solidFill>
                  <a:srgbClr val="336699"/>
                </a:solidFill>
                <a:ea typeface="ＭＳ Ｐゴシック" charset="-128"/>
              </a:rPr>
              <a:t>Jan Beagle</a:t>
            </a:r>
          </a:p>
          <a:p>
            <a:pPr algn="r">
              <a:buNone/>
            </a:pPr>
            <a:r>
              <a:rPr lang="en-GB" altLang="ja-JP" sz="1600" b="1" dirty="0">
                <a:solidFill>
                  <a:srgbClr val="336699"/>
                </a:solidFill>
                <a:ea typeface="ＭＳ Ｐゴシック" charset="-128"/>
              </a:rPr>
              <a:t>Under-Secretary-General for 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59"/>
          <p:cNvSpPr>
            <a:spLocks noChangeShapeType="1"/>
          </p:cNvSpPr>
          <p:nvPr/>
        </p:nvSpPr>
        <p:spPr bwMode="auto">
          <a:xfrm>
            <a:off x="322574" y="9144000"/>
            <a:ext cx="1430213" cy="0"/>
          </a:xfrm>
          <a:prstGeom prst="line">
            <a:avLst/>
          </a:prstGeom>
          <a:noFill/>
          <a:ln w="9525">
            <a:noFill/>
            <a:round/>
            <a:headEnd/>
            <a:tailEnd/>
          </a:ln>
        </p:spPr>
        <p:txBody>
          <a:bodyPr wrap="none"/>
          <a:lstStyle/>
          <a:p>
            <a:endParaRPr lang="en-US" sz="1442"/>
          </a:p>
        </p:txBody>
      </p:sp>
      <p:sp>
        <p:nvSpPr>
          <p:cNvPr id="40962" name="Line 60"/>
          <p:cNvSpPr>
            <a:spLocks noChangeShapeType="1"/>
          </p:cNvSpPr>
          <p:nvPr/>
        </p:nvSpPr>
        <p:spPr bwMode="auto">
          <a:xfrm>
            <a:off x="322574" y="1447800"/>
            <a:ext cx="0" cy="7696201"/>
          </a:xfrm>
          <a:prstGeom prst="line">
            <a:avLst/>
          </a:prstGeom>
          <a:noFill/>
          <a:ln w="9525">
            <a:noFill/>
            <a:round/>
            <a:headEnd/>
            <a:tailEnd/>
          </a:ln>
        </p:spPr>
        <p:txBody>
          <a:bodyPr wrap="none"/>
          <a:lstStyle/>
          <a:p>
            <a:endParaRPr lang="en-US" sz="1442"/>
          </a:p>
        </p:txBody>
      </p:sp>
      <p:sp>
        <p:nvSpPr>
          <p:cNvPr id="40963" name="Line 61"/>
          <p:cNvSpPr>
            <a:spLocks noChangeShapeType="1"/>
          </p:cNvSpPr>
          <p:nvPr/>
        </p:nvSpPr>
        <p:spPr bwMode="auto">
          <a:xfrm>
            <a:off x="7795703" y="1447800"/>
            <a:ext cx="0" cy="7696201"/>
          </a:xfrm>
          <a:prstGeom prst="line">
            <a:avLst/>
          </a:prstGeom>
          <a:noFill/>
          <a:ln w="9525">
            <a:noFill/>
            <a:round/>
            <a:headEnd/>
            <a:tailEnd/>
          </a:ln>
        </p:spPr>
        <p:txBody>
          <a:bodyPr wrap="none"/>
          <a:lstStyle/>
          <a:p>
            <a:endParaRPr lang="en-US" sz="1442"/>
          </a:p>
        </p:txBody>
      </p:sp>
      <p:sp>
        <p:nvSpPr>
          <p:cNvPr id="40965" name="Line 63"/>
          <p:cNvSpPr>
            <a:spLocks noChangeShapeType="1"/>
          </p:cNvSpPr>
          <p:nvPr/>
        </p:nvSpPr>
        <p:spPr bwMode="auto">
          <a:xfrm>
            <a:off x="1752788" y="9144000"/>
            <a:ext cx="1498900" cy="0"/>
          </a:xfrm>
          <a:prstGeom prst="line">
            <a:avLst/>
          </a:prstGeom>
          <a:noFill/>
          <a:ln w="9525">
            <a:noFill/>
            <a:round/>
            <a:headEnd/>
            <a:tailEnd/>
          </a:ln>
        </p:spPr>
        <p:txBody>
          <a:bodyPr wrap="none"/>
          <a:lstStyle/>
          <a:p>
            <a:endParaRPr lang="en-US" sz="1442"/>
          </a:p>
        </p:txBody>
      </p:sp>
      <p:sp>
        <p:nvSpPr>
          <p:cNvPr id="40967" name="Line 65"/>
          <p:cNvSpPr>
            <a:spLocks noChangeShapeType="1"/>
          </p:cNvSpPr>
          <p:nvPr/>
        </p:nvSpPr>
        <p:spPr bwMode="auto">
          <a:xfrm>
            <a:off x="3251688" y="9144000"/>
            <a:ext cx="1498900" cy="0"/>
          </a:xfrm>
          <a:prstGeom prst="line">
            <a:avLst/>
          </a:prstGeom>
          <a:noFill/>
          <a:ln w="9525">
            <a:noFill/>
            <a:round/>
            <a:headEnd/>
            <a:tailEnd/>
          </a:ln>
        </p:spPr>
        <p:txBody>
          <a:bodyPr wrap="none"/>
          <a:lstStyle/>
          <a:p>
            <a:endParaRPr lang="en-US" sz="1442"/>
          </a:p>
        </p:txBody>
      </p:sp>
      <p:sp>
        <p:nvSpPr>
          <p:cNvPr id="40969" name="Line 67"/>
          <p:cNvSpPr>
            <a:spLocks noChangeShapeType="1"/>
          </p:cNvSpPr>
          <p:nvPr/>
        </p:nvSpPr>
        <p:spPr bwMode="auto">
          <a:xfrm>
            <a:off x="4750588" y="9144000"/>
            <a:ext cx="1497373" cy="0"/>
          </a:xfrm>
          <a:prstGeom prst="line">
            <a:avLst/>
          </a:prstGeom>
          <a:noFill/>
          <a:ln w="9525">
            <a:noFill/>
            <a:round/>
            <a:headEnd/>
            <a:tailEnd/>
          </a:ln>
        </p:spPr>
        <p:txBody>
          <a:bodyPr wrap="none"/>
          <a:lstStyle/>
          <a:p>
            <a:endParaRPr lang="en-US" sz="1442"/>
          </a:p>
        </p:txBody>
      </p:sp>
      <p:sp>
        <p:nvSpPr>
          <p:cNvPr id="40971" name="Line 69"/>
          <p:cNvSpPr>
            <a:spLocks noChangeShapeType="1"/>
          </p:cNvSpPr>
          <p:nvPr/>
        </p:nvSpPr>
        <p:spPr bwMode="auto">
          <a:xfrm>
            <a:off x="6247960" y="9144000"/>
            <a:ext cx="1547744" cy="0"/>
          </a:xfrm>
          <a:prstGeom prst="line">
            <a:avLst/>
          </a:prstGeom>
          <a:noFill/>
          <a:ln w="9525">
            <a:noFill/>
            <a:round/>
            <a:headEnd/>
            <a:tailEnd/>
          </a:ln>
        </p:spPr>
        <p:txBody>
          <a:bodyPr wrap="none"/>
          <a:lstStyle/>
          <a:p>
            <a:endParaRPr lang="en-US" sz="1442"/>
          </a:p>
        </p:txBody>
      </p:sp>
      <p:sp>
        <p:nvSpPr>
          <p:cNvPr id="42" name="Line 59"/>
          <p:cNvSpPr>
            <a:spLocks noChangeShapeType="1"/>
          </p:cNvSpPr>
          <p:nvPr/>
        </p:nvSpPr>
        <p:spPr bwMode="auto">
          <a:xfrm>
            <a:off x="322574" y="8791916"/>
            <a:ext cx="1430213" cy="0"/>
          </a:xfrm>
          <a:prstGeom prst="line">
            <a:avLst/>
          </a:prstGeom>
          <a:noFill/>
          <a:ln w="9525">
            <a:noFill/>
            <a:round/>
            <a:headEnd/>
            <a:tailEnd/>
          </a:ln>
        </p:spPr>
        <p:txBody>
          <a:bodyPr wrap="none"/>
          <a:lstStyle/>
          <a:p>
            <a:endParaRPr lang="en-US" sz="1442"/>
          </a:p>
        </p:txBody>
      </p:sp>
      <p:sp>
        <p:nvSpPr>
          <p:cNvPr id="43" name="Line 60"/>
          <p:cNvSpPr>
            <a:spLocks noChangeShapeType="1"/>
          </p:cNvSpPr>
          <p:nvPr/>
        </p:nvSpPr>
        <p:spPr bwMode="auto">
          <a:xfrm>
            <a:off x="322574" y="1392053"/>
            <a:ext cx="0" cy="7399863"/>
          </a:xfrm>
          <a:prstGeom prst="line">
            <a:avLst/>
          </a:prstGeom>
          <a:noFill/>
          <a:ln w="9525">
            <a:noFill/>
            <a:round/>
            <a:headEnd/>
            <a:tailEnd/>
          </a:ln>
        </p:spPr>
        <p:txBody>
          <a:bodyPr wrap="none"/>
          <a:lstStyle/>
          <a:p>
            <a:endParaRPr lang="en-US" sz="1442"/>
          </a:p>
        </p:txBody>
      </p:sp>
      <p:sp>
        <p:nvSpPr>
          <p:cNvPr id="44" name="Line 61"/>
          <p:cNvSpPr>
            <a:spLocks noChangeShapeType="1"/>
          </p:cNvSpPr>
          <p:nvPr/>
        </p:nvSpPr>
        <p:spPr bwMode="auto">
          <a:xfrm>
            <a:off x="7795703" y="1392053"/>
            <a:ext cx="0" cy="7399863"/>
          </a:xfrm>
          <a:prstGeom prst="line">
            <a:avLst/>
          </a:prstGeom>
          <a:noFill/>
          <a:ln w="9525">
            <a:noFill/>
            <a:round/>
            <a:headEnd/>
            <a:tailEnd/>
          </a:ln>
        </p:spPr>
        <p:txBody>
          <a:bodyPr wrap="none"/>
          <a:lstStyle/>
          <a:p>
            <a:endParaRPr lang="en-US" sz="1442"/>
          </a:p>
        </p:txBody>
      </p:sp>
      <p:sp>
        <p:nvSpPr>
          <p:cNvPr id="46" name="Line 63"/>
          <p:cNvSpPr>
            <a:spLocks noChangeShapeType="1"/>
          </p:cNvSpPr>
          <p:nvPr/>
        </p:nvSpPr>
        <p:spPr bwMode="auto">
          <a:xfrm>
            <a:off x="1752787" y="8791916"/>
            <a:ext cx="1498900" cy="0"/>
          </a:xfrm>
          <a:prstGeom prst="line">
            <a:avLst/>
          </a:prstGeom>
          <a:noFill/>
          <a:ln w="9525">
            <a:noFill/>
            <a:round/>
            <a:headEnd/>
            <a:tailEnd/>
          </a:ln>
        </p:spPr>
        <p:txBody>
          <a:bodyPr wrap="none"/>
          <a:lstStyle/>
          <a:p>
            <a:endParaRPr lang="en-US" sz="1442"/>
          </a:p>
        </p:txBody>
      </p:sp>
      <p:sp>
        <p:nvSpPr>
          <p:cNvPr id="48" name="Line 65"/>
          <p:cNvSpPr>
            <a:spLocks noChangeShapeType="1"/>
          </p:cNvSpPr>
          <p:nvPr/>
        </p:nvSpPr>
        <p:spPr bwMode="auto">
          <a:xfrm>
            <a:off x="3251687" y="8791916"/>
            <a:ext cx="1498900" cy="0"/>
          </a:xfrm>
          <a:prstGeom prst="line">
            <a:avLst/>
          </a:prstGeom>
          <a:noFill/>
          <a:ln w="9525">
            <a:noFill/>
            <a:round/>
            <a:headEnd/>
            <a:tailEnd/>
          </a:ln>
        </p:spPr>
        <p:txBody>
          <a:bodyPr wrap="none"/>
          <a:lstStyle/>
          <a:p>
            <a:endParaRPr lang="en-US" sz="1442"/>
          </a:p>
        </p:txBody>
      </p:sp>
      <p:sp>
        <p:nvSpPr>
          <p:cNvPr id="50" name="Line 67"/>
          <p:cNvSpPr>
            <a:spLocks noChangeShapeType="1"/>
          </p:cNvSpPr>
          <p:nvPr/>
        </p:nvSpPr>
        <p:spPr bwMode="auto">
          <a:xfrm>
            <a:off x="4750587" y="8791916"/>
            <a:ext cx="1497373" cy="0"/>
          </a:xfrm>
          <a:prstGeom prst="line">
            <a:avLst/>
          </a:prstGeom>
          <a:noFill/>
          <a:ln w="9525">
            <a:noFill/>
            <a:round/>
            <a:headEnd/>
            <a:tailEnd/>
          </a:ln>
        </p:spPr>
        <p:txBody>
          <a:bodyPr wrap="none"/>
          <a:lstStyle/>
          <a:p>
            <a:endParaRPr lang="en-US" sz="1442"/>
          </a:p>
        </p:txBody>
      </p:sp>
      <p:sp>
        <p:nvSpPr>
          <p:cNvPr id="52" name="Line 69"/>
          <p:cNvSpPr>
            <a:spLocks noChangeShapeType="1"/>
          </p:cNvSpPr>
          <p:nvPr/>
        </p:nvSpPr>
        <p:spPr bwMode="auto">
          <a:xfrm>
            <a:off x="6247959" y="8791916"/>
            <a:ext cx="1547744" cy="0"/>
          </a:xfrm>
          <a:prstGeom prst="line">
            <a:avLst/>
          </a:prstGeom>
          <a:noFill/>
          <a:ln w="9525">
            <a:noFill/>
            <a:round/>
            <a:headEnd/>
            <a:tailEnd/>
          </a:ln>
        </p:spPr>
        <p:txBody>
          <a:bodyPr wrap="none"/>
          <a:lstStyle/>
          <a:p>
            <a:endParaRPr lang="en-US" sz="1442"/>
          </a:p>
        </p:txBody>
      </p:sp>
      <p:sp>
        <p:nvSpPr>
          <p:cNvPr id="114" name="Line 62"/>
          <p:cNvSpPr>
            <a:spLocks noChangeShapeType="1"/>
          </p:cNvSpPr>
          <p:nvPr/>
        </p:nvSpPr>
        <p:spPr bwMode="auto">
          <a:xfrm>
            <a:off x="1752787" y="1538585"/>
            <a:ext cx="1498900" cy="0"/>
          </a:xfrm>
          <a:prstGeom prst="line">
            <a:avLst/>
          </a:prstGeom>
          <a:noFill/>
          <a:ln w="9525">
            <a:noFill/>
            <a:round/>
            <a:headEnd/>
            <a:tailEnd/>
          </a:ln>
        </p:spPr>
        <p:txBody>
          <a:bodyPr wrap="none"/>
          <a:lstStyle/>
          <a:p>
            <a:endParaRPr lang="en-US" sz="1442"/>
          </a:p>
        </p:txBody>
      </p:sp>
      <p:sp>
        <p:nvSpPr>
          <p:cNvPr id="115" name="Line 64"/>
          <p:cNvSpPr>
            <a:spLocks noChangeShapeType="1"/>
          </p:cNvSpPr>
          <p:nvPr/>
        </p:nvSpPr>
        <p:spPr bwMode="auto">
          <a:xfrm>
            <a:off x="3251687" y="1538585"/>
            <a:ext cx="1498900" cy="0"/>
          </a:xfrm>
          <a:prstGeom prst="line">
            <a:avLst/>
          </a:prstGeom>
          <a:noFill/>
          <a:ln w="9525">
            <a:noFill/>
            <a:round/>
            <a:headEnd/>
            <a:tailEnd/>
          </a:ln>
        </p:spPr>
        <p:txBody>
          <a:bodyPr wrap="none"/>
          <a:lstStyle/>
          <a:p>
            <a:endParaRPr lang="en-US" sz="1442"/>
          </a:p>
        </p:txBody>
      </p:sp>
      <p:sp>
        <p:nvSpPr>
          <p:cNvPr id="116" name="Line 66"/>
          <p:cNvSpPr>
            <a:spLocks noChangeShapeType="1"/>
          </p:cNvSpPr>
          <p:nvPr/>
        </p:nvSpPr>
        <p:spPr bwMode="auto">
          <a:xfrm>
            <a:off x="4750587" y="1538585"/>
            <a:ext cx="1497373" cy="0"/>
          </a:xfrm>
          <a:prstGeom prst="line">
            <a:avLst/>
          </a:prstGeom>
          <a:noFill/>
          <a:ln w="9525">
            <a:noFill/>
            <a:round/>
            <a:headEnd/>
            <a:tailEnd/>
          </a:ln>
        </p:spPr>
        <p:txBody>
          <a:bodyPr wrap="none"/>
          <a:lstStyle/>
          <a:p>
            <a:endParaRPr lang="en-US" sz="1442"/>
          </a:p>
        </p:txBody>
      </p:sp>
      <p:sp>
        <p:nvSpPr>
          <p:cNvPr id="117" name="Line 68"/>
          <p:cNvSpPr>
            <a:spLocks noChangeShapeType="1"/>
          </p:cNvSpPr>
          <p:nvPr/>
        </p:nvSpPr>
        <p:spPr bwMode="auto">
          <a:xfrm>
            <a:off x="6247959" y="1538585"/>
            <a:ext cx="1547744" cy="0"/>
          </a:xfrm>
          <a:prstGeom prst="line">
            <a:avLst/>
          </a:prstGeom>
          <a:noFill/>
          <a:ln w="9525">
            <a:noFill/>
            <a:round/>
            <a:headEnd/>
            <a:tailEnd/>
          </a:ln>
        </p:spPr>
        <p:txBody>
          <a:bodyPr wrap="none"/>
          <a:lstStyle/>
          <a:p>
            <a:endParaRPr lang="en-US" sz="1442"/>
          </a:p>
        </p:txBody>
      </p:sp>
      <p:sp>
        <p:nvSpPr>
          <p:cNvPr id="118" name="Text Box 7"/>
          <p:cNvSpPr txBox="1">
            <a:spLocks noChangeArrowheads="1"/>
          </p:cNvSpPr>
          <p:nvPr/>
        </p:nvSpPr>
        <p:spPr bwMode="auto">
          <a:xfrm>
            <a:off x="1626098" y="5236991"/>
            <a:ext cx="184731" cy="358688"/>
          </a:xfrm>
          <a:prstGeom prst="rect">
            <a:avLst/>
          </a:prstGeom>
          <a:noFill/>
          <a:ln w="9525">
            <a:noFill/>
            <a:miter lim="800000"/>
            <a:headEnd/>
            <a:tailEnd/>
          </a:ln>
        </p:spPr>
        <p:txBody>
          <a:bodyPr wrap="none">
            <a:spAutoFit/>
          </a:bodyPr>
          <a:lstStyle/>
          <a:p>
            <a:endParaRPr lang="en-US" altLang="en-US" sz="1731">
              <a:latin typeface="Arial" charset="0"/>
            </a:endParaRPr>
          </a:p>
        </p:txBody>
      </p:sp>
      <p:sp>
        <p:nvSpPr>
          <p:cNvPr id="119" name="Line 58"/>
          <p:cNvSpPr>
            <a:spLocks noChangeShapeType="1"/>
          </p:cNvSpPr>
          <p:nvPr/>
        </p:nvSpPr>
        <p:spPr bwMode="auto">
          <a:xfrm>
            <a:off x="688904" y="1685117"/>
            <a:ext cx="1430213" cy="0"/>
          </a:xfrm>
          <a:prstGeom prst="line">
            <a:avLst/>
          </a:prstGeom>
          <a:noFill/>
          <a:ln w="9525">
            <a:noFill/>
            <a:round/>
            <a:headEnd/>
            <a:tailEnd/>
          </a:ln>
        </p:spPr>
        <p:txBody>
          <a:bodyPr wrap="none"/>
          <a:lstStyle/>
          <a:p>
            <a:endParaRPr lang="en-US" sz="1442"/>
          </a:p>
        </p:txBody>
      </p:sp>
      <p:sp>
        <p:nvSpPr>
          <p:cNvPr id="120" name="Line 62"/>
          <p:cNvSpPr>
            <a:spLocks noChangeShapeType="1"/>
          </p:cNvSpPr>
          <p:nvPr/>
        </p:nvSpPr>
        <p:spPr bwMode="auto">
          <a:xfrm>
            <a:off x="2119117" y="1685117"/>
            <a:ext cx="1498900" cy="0"/>
          </a:xfrm>
          <a:prstGeom prst="line">
            <a:avLst/>
          </a:prstGeom>
          <a:noFill/>
          <a:ln w="9525">
            <a:noFill/>
            <a:round/>
            <a:headEnd/>
            <a:tailEnd/>
          </a:ln>
        </p:spPr>
        <p:txBody>
          <a:bodyPr wrap="none"/>
          <a:lstStyle/>
          <a:p>
            <a:endParaRPr lang="en-US" sz="1442"/>
          </a:p>
        </p:txBody>
      </p:sp>
      <p:sp>
        <p:nvSpPr>
          <p:cNvPr id="121" name="Line 64"/>
          <p:cNvSpPr>
            <a:spLocks noChangeShapeType="1"/>
          </p:cNvSpPr>
          <p:nvPr/>
        </p:nvSpPr>
        <p:spPr bwMode="auto">
          <a:xfrm>
            <a:off x="3618017" y="1685117"/>
            <a:ext cx="1498900" cy="0"/>
          </a:xfrm>
          <a:prstGeom prst="line">
            <a:avLst/>
          </a:prstGeom>
          <a:noFill/>
          <a:ln w="9525">
            <a:noFill/>
            <a:round/>
            <a:headEnd/>
            <a:tailEnd/>
          </a:ln>
        </p:spPr>
        <p:txBody>
          <a:bodyPr wrap="none"/>
          <a:lstStyle/>
          <a:p>
            <a:endParaRPr lang="en-US" sz="1442"/>
          </a:p>
        </p:txBody>
      </p:sp>
      <p:sp>
        <p:nvSpPr>
          <p:cNvPr id="122" name="Line 66"/>
          <p:cNvSpPr>
            <a:spLocks noChangeShapeType="1"/>
          </p:cNvSpPr>
          <p:nvPr/>
        </p:nvSpPr>
        <p:spPr bwMode="auto">
          <a:xfrm>
            <a:off x="5116916" y="1685117"/>
            <a:ext cx="1497373" cy="0"/>
          </a:xfrm>
          <a:prstGeom prst="line">
            <a:avLst/>
          </a:prstGeom>
          <a:noFill/>
          <a:ln w="9525">
            <a:noFill/>
            <a:round/>
            <a:headEnd/>
            <a:tailEnd/>
          </a:ln>
        </p:spPr>
        <p:txBody>
          <a:bodyPr wrap="none"/>
          <a:lstStyle/>
          <a:p>
            <a:endParaRPr lang="en-US" sz="1442"/>
          </a:p>
        </p:txBody>
      </p:sp>
      <p:sp>
        <p:nvSpPr>
          <p:cNvPr id="123" name="Line 68"/>
          <p:cNvSpPr>
            <a:spLocks noChangeShapeType="1"/>
          </p:cNvSpPr>
          <p:nvPr/>
        </p:nvSpPr>
        <p:spPr bwMode="auto">
          <a:xfrm>
            <a:off x="6614289" y="1685117"/>
            <a:ext cx="1547744" cy="0"/>
          </a:xfrm>
          <a:prstGeom prst="line">
            <a:avLst/>
          </a:prstGeom>
          <a:noFill/>
          <a:ln w="9525">
            <a:noFill/>
            <a:round/>
            <a:headEnd/>
            <a:tailEnd/>
          </a:ln>
        </p:spPr>
        <p:txBody>
          <a:bodyPr wrap="none"/>
          <a:lstStyle/>
          <a:p>
            <a:endParaRPr lang="en-US" sz="1442"/>
          </a:p>
        </p:txBody>
      </p:sp>
      <p:sp>
        <p:nvSpPr>
          <p:cNvPr id="125" name="Text Box 7"/>
          <p:cNvSpPr txBox="1">
            <a:spLocks noChangeArrowheads="1"/>
          </p:cNvSpPr>
          <p:nvPr/>
        </p:nvSpPr>
        <p:spPr bwMode="auto">
          <a:xfrm>
            <a:off x="1479566" y="5090459"/>
            <a:ext cx="184731" cy="358688"/>
          </a:xfrm>
          <a:prstGeom prst="rect">
            <a:avLst/>
          </a:prstGeom>
          <a:noFill/>
          <a:ln w="9525">
            <a:noFill/>
            <a:miter lim="800000"/>
            <a:headEnd/>
            <a:tailEnd/>
          </a:ln>
        </p:spPr>
        <p:txBody>
          <a:bodyPr wrap="none">
            <a:spAutoFit/>
          </a:bodyPr>
          <a:lstStyle/>
          <a:p>
            <a:endParaRPr lang="en-US" altLang="en-US" sz="1731">
              <a:latin typeface="Arial" charset="0"/>
            </a:endParaRPr>
          </a:p>
        </p:txBody>
      </p:sp>
      <p:sp>
        <p:nvSpPr>
          <p:cNvPr id="126" name="Line 58"/>
          <p:cNvSpPr>
            <a:spLocks noChangeShapeType="1"/>
          </p:cNvSpPr>
          <p:nvPr/>
        </p:nvSpPr>
        <p:spPr bwMode="auto">
          <a:xfrm>
            <a:off x="542372" y="1538585"/>
            <a:ext cx="1430213" cy="0"/>
          </a:xfrm>
          <a:prstGeom prst="line">
            <a:avLst/>
          </a:prstGeom>
          <a:noFill/>
          <a:ln w="9525">
            <a:noFill/>
            <a:round/>
            <a:headEnd/>
            <a:tailEnd/>
          </a:ln>
        </p:spPr>
        <p:txBody>
          <a:bodyPr wrap="none"/>
          <a:lstStyle/>
          <a:p>
            <a:endParaRPr lang="en-US" sz="1442"/>
          </a:p>
        </p:txBody>
      </p:sp>
      <p:sp>
        <p:nvSpPr>
          <p:cNvPr id="127" name="Line 62"/>
          <p:cNvSpPr>
            <a:spLocks noChangeShapeType="1"/>
          </p:cNvSpPr>
          <p:nvPr/>
        </p:nvSpPr>
        <p:spPr bwMode="auto">
          <a:xfrm>
            <a:off x="1972585" y="1538585"/>
            <a:ext cx="1498900" cy="0"/>
          </a:xfrm>
          <a:prstGeom prst="line">
            <a:avLst/>
          </a:prstGeom>
          <a:noFill/>
          <a:ln w="9525">
            <a:noFill/>
            <a:round/>
            <a:headEnd/>
            <a:tailEnd/>
          </a:ln>
        </p:spPr>
        <p:txBody>
          <a:bodyPr wrap="none"/>
          <a:lstStyle/>
          <a:p>
            <a:endParaRPr lang="en-US" sz="1442"/>
          </a:p>
        </p:txBody>
      </p:sp>
      <p:sp>
        <p:nvSpPr>
          <p:cNvPr id="128" name="Line 64"/>
          <p:cNvSpPr>
            <a:spLocks noChangeShapeType="1"/>
          </p:cNvSpPr>
          <p:nvPr/>
        </p:nvSpPr>
        <p:spPr bwMode="auto">
          <a:xfrm>
            <a:off x="3471485" y="1538585"/>
            <a:ext cx="1498900" cy="0"/>
          </a:xfrm>
          <a:prstGeom prst="line">
            <a:avLst/>
          </a:prstGeom>
          <a:noFill/>
          <a:ln w="9525">
            <a:noFill/>
            <a:round/>
            <a:headEnd/>
            <a:tailEnd/>
          </a:ln>
        </p:spPr>
        <p:txBody>
          <a:bodyPr wrap="none"/>
          <a:lstStyle/>
          <a:p>
            <a:endParaRPr lang="en-US" sz="1442"/>
          </a:p>
        </p:txBody>
      </p:sp>
      <p:sp>
        <p:nvSpPr>
          <p:cNvPr id="129" name="Line 66"/>
          <p:cNvSpPr>
            <a:spLocks noChangeShapeType="1"/>
          </p:cNvSpPr>
          <p:nvPr/>
        </p:nvSpPr>
        <p:spPr bwMode="auto">
          <a:xfrm>
            <a:off x="4970385" y="1538585"/>
            <a:ext cx="1497373" cy="0"/>
          </a:xfrm>
          <a:prstGeom prst="line">
            <a:avLst/>
          </a:prstGeom>
          <a:noFill/>
          <a:ln w="9525">
            <a:noFill/>
            <a:round/>
            <a:headEnd/>
            <a:tailEnd/>
          </a:ln>
        </p:spPr>
        <p:txBody>
          <a:bodyPr wrap="none"/>
          <a:lstStyle/>
          <a:p>
            <a:endParaRPr lang="en-US" sz="1442"/>
          </a:p>
        </p:txBody>
      </p:sp>
      <p:sp>
        <p:nvSpPr>
          <p:cNvPr id="130" name="Line 68"/>
          <p:cNvSpPr>
            <a:spLocks noChangeShapeType="1"/>
          </p:cNvSpPr>
          <p:nvPr/>
        </p:nvSpPr>
        <p:spPr bwMode="auto">
          <a:xfrm>
            <a:off x="6467757" y="1538585"/>
            <a:ext cx="1547744" cy="0"/>
          </a:xfrm>
          <a:prstGeom prst="line">
            <a:avLst/>
          </a:prstGeom>
          <a:noFill/>
          <a:ln w="9525">
            <a:noFill/>
            <a:round/>
            <a:headEnd/>
            <a:tailEnd/>
          </a:ln>
        </p:spPr>
        <p:txBody>
          <a:bodyPr wrap="none"/>
          <a:lstStyle/>
          <a:p>
            <a:endParaRPr lang="en-US" sz="1442"/>
          </a:p>
        </p:txBody>
      </p:sp>
      <p:pic>
        <p:nvPicPr>
          <p:cNvPr id="131" name="Picture 4"/>
          <p:cNvPicPr>
            <a:picLocks noChangeAspect="1" noChangeArrowheads="1"/>
          </p:cNvPicPr>
          <p:nvPr/>
        </p:nvPicPr>
        <p:blipFill>
          <a:blip r:embed="rId3"/>
          <a:srcRect/>
          <a:stretch>
            <a:fillRect/>
          </a:stretch>
        </p:blipFill>
        <p:spPr bwMode="auto">
          <a:xfrm>
            <a:off x="7575905" y="512862"/>
            <a:ext cx="1025724" cy="923457"/>
          </a:xfrm>
          <a:prstGeom prst="rect">
            <a:avLst/>
          </a:prstGeom>
          <a:noFill/>
          <a:ln w="9525">
            <a:noFill/>
            <a:miter lim="800000"/>
            <a:headEnd/>
            <a:tailEnd/>
          </a:ln>
        </p:spPr>
      </p:pic>
      <p:sp>
        <p:nvSpPr>
          <p:cNvPr id="132" name="Text Box 6"/>
          <p:cNvSpPr txBox="1">
            <a:spLocks noChangeArrowheads="1"/>
          </p:cNvSpPr>
          <p:nvPr/>
        </p:nvSpPr>
        <p:spPr bwMode="auto">
          <a:xfrm>
            <a:off x="7582010" y="1538585"/>
            <a:ext cx="1402948" cy="447558"/>
          </a:xfrm>
          <a:prstGeom prst="rect">
            <a:avLst/>
          </a:prstGeom>
          <a:noFill/>
          <a:ln w="9525">
            <a:noFill/>
            <a:miter lim="800000"/>
            <a:headEnd/>
            <a:tailEnd/>
          </a:ln>
        </p:spPr>
        <p:txBody>
          <a:bodyPr wrap="none">
            <a:spAutoFit/>
          </a:bodyPr>
          <a:lstStyle/>
          <a:p>
            <a:r>
              <a:rPr lang="en-US" altLang="zh-CN" sz="1154" b="1" i="1">
                <a:solidFill>
                  <a:srgbClr val="336699"/>
                </a:solidFill>
                <a:ea typeface="SimSun" pitchFamily="2" charset="-122"/>
              </a:rPr>
              <a:t>The United Nations </a:t>
            </a:r>
            <a:br>
              <a:rPr lang="en-US" altLang="zh-CN" sz="1154" b="1" i="1">
                <a:solidFill>
                  <a:srgbClr val="336699"/>
                </a:solidFill>
                <a:ea typeface="SimSun" pitchFamily="2" charset="-122"/>
              </a:rPr>
            </a:br>
            <a:r>
              <a:rPr lang="en-US" altLang="zh-CN" sz="1154" b="1" i="1">
                <a:solidFill>
                  <a:srgbClr val="336699"/>
                </a:solidFill>
                <a:ea typeface="SimSun" pitchFamily="2" charset="-122"/>
              </a:rPr>
              <a:t>Financial Situation</a:t>
            </a:r>
            <a:endParaRPr lang="en-GB" altLang="ja-JP" sz="1154" b="1" i="1">
              <a:solidFill>
                <a:srgbClr val="336699"/>
              </a:solidFill>
              <a:ea typeface="ＭＳ Ｐゴシック" charset="-128"/>
            </a:endParaRPr>
          </a:p>
        </p:txBody>
      </p:sp>
      <p:grpSp>
        <p:nvGrpSpPr>
          <p:cNvPr id="133" name="Group 37"/>
          <p:cNvGrpSpPr>
            <a:grpSpLocks/>
          </p:cNvGrpSpPr>
          <p:nvPr/>
        </p:nvGrpSpPr>
        <p:grpSpPr bwMode="auto">
          <a:xfrm>
            <a:off x="7591170" y="2197980"/>
            <a:ext cx="1402742" cy="755556"/>
            <a:chOff x="7658100" y="2106613"/>
            <a:chExt cx="1458916" cy="785812"/>
          </a:xfrm>
        </p:grpSpPr>
        <p:grpSp>
          <p:nvGrpSpPr>
            <p:cNvPr id="134" name="Group 58"/>
            <p:cNvGrpSpPr>
              <a:grpSpLocks/>
            </p:cNvGrpSpPr>
            <p:nvPr/>
          </p:nvGrpSpPr>
          <p:grpSpPr bwMode="auto">
            <a:xfrm>
              <a:off x="7667628" y="2106613"/>
              <a:ext cx="1449388" cy="785812"/>
              <a:chOff x="4830" y="1327"/>
              <a:chExt cx="913" cy="495"/>
            </a:xfrm>
          </p:grpSpPr>
          <p:sp>
            <p:nvSpPr>
              <p:cNvPr id="136" name="Text Box 59"/>
              <p:cNvSpPr txBox="1">
                <a:spLocks noChangeArrowheads="1"/>
              </p:cNvSpPr>
              <p:nvPr/>
            </p:nvSpPr>
            <p:spPr bwMode="auto">
              <a:xfrm>
                <a:off x="4830" y="1327"/>
                <a:ext cx="737" cy="177"/>
              </a:xfrm>
              <a:prstGeom prst="rect">
                <a:avLst/>
              </a:prstGeom>
              <a:noFill/>
              <a:ln w="9525">
                <a:noFill/>
                <a:miter lim="800000"/>
                <a:headEnd/>
                <a:tailEnd/>
              </a:ln>
            </p:spPr>
            <p:txBody>
              <a:bodyPr wrap="none">
                <a:spAutoFit/>
              </a:bodyPr>
              <a:lstStyle/>
              <a:p>
                <a:r>
                  <a:rPr lang="en-US" altLang="ja-JP" sz="1154" b="1">
                    <a:solidFill>
                      <a:srgbClr val="B2B2B2"/>
                    </a:solidFill>
                    <a:ea typeface="ＭＳ Ｐゴシック" charset="-128"/>
                  </a:rPr>
                  <a:t>Regular budget</a:t>
                </a:r>
              </a:p>
            </p:txBody>
          </p:sp>
          <p:sp>
            <p:nvSpPr>
              <p:cNvPr id="137" name="Text Box 60"/>
              <p:cNvSpPr txBox="1">
                <a:spLocks noChangeArrowheads="1"/>
              </p:cNvSpPr>
              <p:nvPr/>
            </p:nvSpPr>
            <p:spPr bwMode="auto">
              <a:xfrm>
                <a:off x="4830" y="1429"/>
                <a:ext cx="677" cy="177"/>
              </a:xfrm>
              <a:prstGeom prst="rect">
                <a:avLst/>
              </a:prstGeom>
              <a:noFill/>
              <a:ln w="9525">
                <a:noFill/>
                <a:miter lim="800000"/>
                <a:headEnd/>
                <a:tailEnd/>
              </a:ln>
            </p:spPr>
            <p:txBody>
              <a:bodyPr wrap="none">
                <a:spAutoFit/>
              </a:bodyPr>
              <a:lstStyle/>
              <a:p>
                <a:r>
                  <a:rPr lang="en-US" altLang="ja-JP" sz="1154" b="1">
                    <a:solidFill>
                      <a:srgbClr val="0066CC"/>
                    </a:solidFill>
                    <a:ea typeface="ＭＳ Ｐゴシック" charset="-128"/>
                  </a:rPr>
                  <a:t>Peacekeeping</a:t>
                </a:r>
              </a:p>
            </p:txBody>
          </p:sp>
          <p:sp>
            <p:nvSpPr>
              <p:cNvPr id="138" name="Text Box 61"/>
              <p:cNvSpPr txBox="1">
                <a:spLocks noChangeArrowheads="1"/>
              </p:cNvSpPr>
              <p:nvPr/>
            </p:nvSpPr>
            <p:spPr bwMode="auto">
              <a:xfrm>
                <a:off x="4830" y="1536"/>
                <a:ext cx="497" cy="177"/>
              </a:xfrm>
              <a:prstGeom prst="rect">
                <a:avLst/>
              </a:prstGeom>
              <a:noFill/>
              <a:ln w="9525">
                <a:noFill/>
                <a:miter lim="800000"/>
                <a:headEnd/>
                <a:tailEnd/>
              </a:ln>
            </p:spPr>
            <p:txBody>
              <a:bodyPr wrap="none">
                <a:spAutoFit/>
              </a:bodyPr>
              <a:lstStyle/>
              <a:p>
                <a:r>
                  <a:rPr lang="en-US" altLang="ja-JP" sz="1154" b="1">
                    <a:solidFill>
                      <a:srgbClr val="B2B2B2"/>
                    </a:solidFill>
                    <a:ea typeface="ＭＳ Ｐゴシック" charset="-128"/>
                  </a:rPr>
                  <a:t>Tribunals</a:t>
                </a:r>
              </a:p>
            </p:txBody>
          </p:sp>
          <p:sp>
            <p:nvSpPr>
              <p:cNvPr id="139" name="Text Box 62"/>
              <p:cNvSpPr txBox="1">
                <a:spLocks noChangeArrowheads="1"/>
              </p:cNvSpPr>
              <p:nvPr/>
            </p:nvSpPr>
            <p:spPr bwMode="auto">
              <a:xfrm>
                <a:off x="4830" y="1645"/>
                <a:ext cx="913" cy="177"/>
              </a:xfrm>
              <a:prstGeom prst="rect">
                <a:avLst/>
              </a:prstGeom>
              <a:noFill/>
              <a:ln w="9525">
                <a:noFill/>
                <a:miter lim="800000"/>
                <a:headEnd/>
                <a:tailEnd/>
              </a:ln>
            </p:spPr>
            <p:txBody>
              <a:bodyPr wrap="none">
                <a:spAutoFit/>
              </a:bodyPr>
              <a:lstStyle/>
              <a:p>
                <a:r>
                  <a:rPr lang="en-US" altLang="ja-JP" sz="1154" b="1">
                    <a:solidFill>
                      <a:srgbClr val="B2B2B2"/>
                    </a:solidFill>
                    <a:ea typeface="ＭＳ Ｐゴシック" charset="-128"/>
                  </a:rPr>
                  <a:t>Capital Master Plan</a:t>
                </a:r>
              </a:p>
            </p:txBody>
          </p:sp>
        </p:grpSp>
        <p:sp>
          <p:nvSpPr>
            <p:cNvPr id="135" name="Rectangle 63"/>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p>
              <a:endParaRPr lang="en-US" altLang="en-US" sz="1731"/>
            </a:p>
          </p:txBody>
        </p:sp>
      </p:grpSp>
      <p:sp>
        <p:nvSpPr>
          <p:cNvPr id="141" name="Text Box 57"/>
          <p:cNvSpPr txBox="1">
            <a:spLocks noChangeArrowheads="1"/>
          </p:cNvSpPr>
          <p:nvPr/>
        </p:nvSpPr>
        <p:spPr bwMode="auto">
          <a:xfrm>
            <a:off x="908703" y="6129446"/>
            <a:ext cx="5788012" cy="335516"/>
          </a:xfrm>
          <a:prstGeom prst="rect">
            <a:avLst/>
          </a:prstGeom>
          <a:noFill/>
          <a:ln w="9525">
            <a:noFill/>
            <a:miter lim="800000"/>
            <a:headEnd/>
            <a:tailEnd/>
          </a:ln>
        </p:spPr>
        <p:txBody>
          <a:bodyPr lIns="97891" tIns="48946" rIns="97891" bIns="48946">
            <a:spAutoFit/>
          </a:bodyPr>
          <a:lstStyle/>
          <a:p>
            <a:pPr algn="ctr" defTabSz="979937"/>
            <a:r>
              <a:rPr lang="en-US" altLang="ja-JP" sz="1538" b="1" dirty="0">
                <a:ea typeface="ＭＳ Ｐゴシック" charset="-128"/>
              </a:rPr>
              <a:t>TOTAL  $221 million</a:t>
            </a:r>
          </a:p>
        </p:txBody>
      </p:sp>
      <p:sp>
        <p:nvSpPr>
          <p:cNvPr id="142" name="Text Box 9"/>
          <p:cNvSpPr txBox="1">
            <a:spLocks noChangeArrowheads="1"/>
          </p:cNvSpPr>
          <p:nvPr/>
        </p:nvSpPr>
        <p:spPr bwMode="auto">
          <a:xfrm>
            <a:off x="2029952" y="1447800"/>
            <a:ext cx="3590032" cy="361750"/>
          </a:xfrm>
          <a:prstGeom prst="rect">
            <a:avLst/>
          </a:prstGeom>
          <a:noFill/>
          <a:ln w="9525">
            <a:noFill/>
            <a:miter lim="800000"/>
            <a:headEnd/>
            <a:tailEnd/>
          </a:ln>
        </p:spPr>
        <p:txBody>
          <a:bodyPr lIns="97891" tIns="48946" rIns="97891" bIns="48946">
            <a:spAutoFit/>
          </a:bodyPr>
          <a:lstStyle/>
          <a:p>
            <a:pPr algn="ctr" defTabSz="979937" eaLnBrk="0" hangingPunct="0">
              <a:spcBef>
                <a:spcPct val="50000"/>
              </a:spcBef>
            </a:pPr>
            <a:r>
              <a:rPr lang="en-GB" altLang="ja-JP" sz="1731" b="1" dirty="0">
                <a:ea typeface="ＭＳ Ｐゴシック" charset="-128"/>
              </a:rPr>
              <a:t>  76 Member States</a:t>
            </a:r>
          </a:p>
        </p:txBody>
      </p:sp>
      <p:sp>
        <p:nvSpPr>
          <p:cNvPr id="143" name="Rectangle 48"/>
          <p:cNvSpPr>
            <a:spLocks/>
          </p:cNvSpPr>
          <p:nvPr/>
        </p:nvSpPr>
        <p:spPr bwMode="auto">
          <a:xfrm>
            <a:off x="7429373" y="293064"/>
            <a:ext cx="73266" cy="6253556"/>
          </a:xfrm>
          <a:prstGeom prst="rect">
            <a:avLst/>
          </a:prstGeom>
          <a:solidFill>
            <a:srgbClr val="0066CC"/>
          </a:solidFill>
          <a:ln w="9525">
            <a:noFill/>
            <a:miter lim="800000"/>
            <a:headEnd/>
            <a:tailEnd/>
          </a:ln>
        </p:spPr>
        <p:txBody>
          <a:bodyPr lIns="175838" rIns="175838" anchor="ctr"/>
          <a:lstStyle/>
          <a:p>
            <a:pPr>
              <a:spcAft>
                <a:spcPts val="962"/>
              </a:spcAft>
            </a:pPr>
            <a:endParaRPr lang="en-US" altLang="ja-JP" sz="769" i="1">
              <a:solidFill>
                <a:srgbClr val="FFFFFF"/>
              </a:solidFill>
              <a:latin typeface="Cambria" pitchFamily="18" charset="0"/>
              <a:ea typeface="SimSun" pitchFamily="2" charset="-122"/>
            </a:endParaRPr>
          </a:p>
          <a:p>
            <a:endParaRPr lang="en-GB" altLang="ja-JP" sz="1154">
              <a:latin typeface="Times New Roman" pitchFamily="18" charset="0"/>
              <a:ea typeface="ＭＳ 明朝" charset="-128"/>
            </a:endParaRPr>
          </a:p>
          <a:p>
            <a:endParaRPr lang="en-GB" altLang="ja-JP" sz="1154">
              <a:latin typeface="Times New Roman" pitchFamily="18" charset="0"/>
              <a:ea typeface="ＭＳ 明朝" charset="-128"/>
            </a:endParaRPr>
          </a:p>
          <a:p>
            <a:endParaRPr lang="en-GB" altLang="ja-JP" sz="1154">
              <a:latin typeface="Times New Roman" pitchFamily="18" charset="0"/>
              <a:ea typeface="ＭＳ 明朝" charset="-128"/>
            </a:endParaRPr>
          </a:p>
          <a:p>
            <a:endParaRPr lang="en-GB" altLang="ja-JP" sz="1154">
              <a:latin typeface="Times New Roman" pitchFamily="18" charset="0"/>
              <a:ea typeface="ＭＳ 明朝" charset="-128"/>
            </a:endParaRPr>
          </a:p>
          <a:p>
            <a:endParaRPr lang="en-GB" altLang="ja-JP" sz="1154">
              <a:latin typeface="Times New Roman" pitchFamily="18" charset="0"/>
              <a:ea typeface="ＭＳ 明朝" charset="-128"/>
            </a:endParaRPr>
          </a:p>
          <a:p>
            <a:endParaRPr lang="en-GB" altLang="ja-JP" sz="1154">
              <a:latin typeface="Times New Roman" pitchFamily="18" charset="0"/>
              <a:ea typeface="ＭＳ 明朝" charset="-128"/>
            </a:endParaRPr>
          </a:p>
          <a:p>
            <a:endParaRPr lang="en-GB" altLang="ja-JP" sz="1154">
              <a:latin typeface="Times New Roman" pitchFamily="18" charset="0"/>
              <a:ea typeface="ＭＳ 明朝" charset="-128"/>
            </a:endParaRPr>
          </a:p>
          <a:p>
            <a:endParaRPr lang="en-US" altLang="ja-JP" sz="1346" i="1">
              <a:solidFill>
                <a:srgbClr val="FFFFFF"/>
              </a:solidFill>
              <a:latin typeface="Cambria" pitchFamily="18" charset="0"/>
              <a:ea typeface="SimSun" pitchFamily="2" charset="-122"/>
            </a:endParaRPr>
          </a:p>
          <a:p>
            <a:endParaRPr lang="en-US" altLang="ja-JP" sz="1346" i="1">
              <a:solidFill>
                <a:srgbClr val="FFFFFF"/>
              </a:solidFill>
              <a:latin typeface="Cambria" pitchFamily="18" charset="0"/>
              <a:ea typeface="SimSun" pitchFamily="2" charset="-122"/>
            </a:endParaRPr>
          </a:p>
          <a:p>
            <a:endParaRPr lang="en-US" altLang="ja-JP" sz="1346" i="1">
              <a:solidFill>
                <a:srgbClr val="FFFFFF"/>
              </a:solidFill>
              <a:latin typeface="Cambria" pitchFamily="18" charset="0"/>
              <a:ea typeface="SimSun" pitchFamily="2" charset="-122"/>
            </a:endParaRPr>
          </a:p>
          <a:p>
            <a:endParaRPr lang="en-US" altLang="ja-JP" sz="1346" i="1">
              <a:solidFill>
                <a:srgbClr val="FFFFFF"/>
              </a:solidFill>
              <a:latin typeface="Cambria" pitchFamily="18" charset="0"/>
              <a:ea typeface="SimSun" pitchFamily="2" charset="-122"/>
            </a:endParaRPr>
          </a:p>
          <a:p>
            <a:endParaRPr lang="en-US" altLang="ja-JP" sz="1346" i="1">
              <a:solidFill>
                <a:srgbClr val="FFFFFF"/>
              </a:solidFill>
              <a:latin typeface="Cambria" pitchFamily="18" charset="0"/>
              <a:ea typeface="SimSun" pitchFamily="2" charset="-122"/>
            </a:endParaRPr>
          </a:p>
          <a:p>
            <a:endParaRPr lang="en-US" altLang="ja-JP" sz="1346" i="1">
              <a:solidFill>
                <a:srgbClr val="FFFFFF"/>
              </a:solidFill>
              <a:latin typeface="Cambria" pitchFamily="18" charset="0"/>
              <a:ea typeface="SimSun" pitchFamily="2" charset="-122"/>
            </a:endParaRPr>
          </a:p>
          <a:p>
            <a:endParaRPr lang="en-US" altLang="ja-JP" sz="1346" i="1">
              <a:solidFill>
                <a:srgbClr val="FFFFFF"/>
              </a:solidFill>
              <a:latin typeface="Cambria" pitchFamily="18" charset="0"/>
              <a:ea typeface="SimSun" pitchFamily="2" charset="-122"/>
            </a:endParaRPr>
          </a:p>
          <a:p>
            <a:endParaRPr lang="en-US" altLang="ja-JP" sz="1346" i="1">
              <a:solidFill>
                <a:srgbClr val="FFFFFF"/>
              </a:solidFill>
              <a:latin typeface="Cambria" pitchFamily="18" charset="0"/>
              <a:ea typeface="SimSun" pitchFamily="2" charset="-122"/>
            </a:endParaRPr>
          </a:p>
          <a:p>
            <a:endParaRPr lang="en-US" altLang="ja-JP" sz="1346" i="1">
              <a:solidFill>
                <a:srgbClr val="FFFFFF"/>
              </a:solidFill>
              <a:latin typeface="Cambria" pitchFamily="18" charset="0"/>
              <a:ea typeface="SimSun" pitchFamily="2" charset="-122"/>
            </a:endParaRPr>
          </a:p>
          <a:p>
            <a:endParaRPr lang="en-US" altLang="ja-JP" sz="1346" i="1">
              <a:solidFill>
                <a:srgbClr val="FFFFFF"/>
              </a:solidFill>
              <a:latin typeface="Cambria" pitchFamily="18" charset="0"/>
              <a:ea typeface="SimSun" pitchFamily="2" charset="-122"/>
            </a:endParaRPr>
          </a:p>
          <a:p>
            <a:endParaRPr lang="en-US" altLang="ja-JP" sz="1346" i="1">
              <a:solidFill>
                <a:srgbClr val="FFFFFF"/>
              </a:solidFill>
              <a:latin typeface="Cambria" pitchFamily="18" charset="0"/>
              <a:ea typeface="SimSun" pitchFamily="2" charset="-122"/>
            </a:endParaRPr>
          </a:p>
          <a:p>
            <a:endParaRPr lang="en-US" altLang="ja-JP" sz="1346" i="1">
              <a:solidFill>
                <a:srgbClr val="FFFFFF"/>
              </a:solidFill>
              <a:latin typeface="Cambria" pitchFamily="18" charset="0"/>
              <a:ea typeface="SimSun" pitchFamily="2" charset="-122"/>
            </a:endParaRPr>
          </a:p>
        </p:txBody>
      </p:sp>
      <p:sp>
        <p:nvSpPr>
          <p:cNvPr id="144" name="Rectangle 6"/>
          <p:cNvSpPr txBox="1">
            <a:spLocks noGrp="1" noChangeArrowheads="1"/>
          </p:cNvSpPr>
          <p:nvPr/>
        </p:nvSpPr>
        <p:spPr bwMode="auto">
          <a:xfrm>
            <a:off x="6476915" y="6151289"/>
            <a:ext cx="2051447" cy="457912"/>
          </a:xfrm>
          <a:prstGeom prst="rect">
            <a:avLst/>
          </a:prstGeom>
          <a:noFill/>
          <a:ln w="9525">
            <a:noFill/>
            <a:miter lim="800000"/>
            <a:headEnd/>
            <a:tailEnd/>
          </a:ln>
        </p:spPr>
        <p:txBody>
          <a:bodyPr/>
          <a:lstStyle/>
          <a:p>
            <a:pPr algn="r"/>
            <a:r>
              <a:rPr lang="en-GB" altLang="ja-JP" sz="1346" dirty="0">
                <a:ea typeface="ＭＳ Ｐゴシック" charset="-128"/>
              </a:rPr>
              <a:t>9</a:t>
            </a:r>
          </a:p>
        </p:txBody>
      </p:sp>
      <p:pic>
        <p:nvPicPr>
          <p:cNvPr id="4" name="Picture 3">
            <a:extLst>
              <a:ext uri="{FF2B5EF4-FFF2-40B4-BE49-F238E27FC236}">
                <a16:creationId xmlns:a16="http://schemas.microsoft.com/office/drawing/2014/main" id="{A925B868-D02F-456B-A6A6-B929FE1C4AAE}"/>
              </a:ext>
            </a:extLst>
          </p:cNvPr>
          <p:cNvPicPr>
            <a:picLocks noChangeAspect="1"/>
          </p:cNvPicPr>
          <p:nvPr/>
        </p:nvPicPr>
        <p:blipFill>
          <a:blip r:embed="rId4"/>
          <a:stretch>
            <a:fillRect/>
          </a:stretch>
        </p:blipFill>
        <p:spPr>
          <a:xfrm>
            <a:off x="812303" y="2169985"/>
            <a:ext cx="6289696" cy="3265014"/>
          </a:xfrm>
          <a:prstGeom prst="rect">
            <a:avLst/>
          </a:prstGeom>
        </p:spPr>
      </p:pic>
      <p:sp>
        <p:nvSpPr>
          <p:cNvPr id="47" name="Text Box 77">
            <a:extLst>
              <a:ext uri="{FF2B5EF4-FFF2-40B4-BE49-F238E27FC236}">
                <a16:creationId xmlns:a16="http://schemas.microsoft.com/office/drawing/2014/main" id="{AAAA90B9-5EB1-4BC9-94F7-CA8DD6CE10DB}"/>
              </a:ext>
            </a:extLst>
          </p:cNvPr>
          <p:cNvSpPr txBox="1">
            <a:spLocks noChangeArrowheads="1"/>
          </p:cNvSpPr>
          <p:nvPr/>
        </p:nvSpPr>
        <p:spPr bwMode="auto">
          <a:xfrm>
            <a:off x="34959" y="0"/>
            <a:ext cx="7481279" cy="1015663"/>
          </a:xfrm>
          <a:prstGeom prst="rect">
            <a:avLst/>
          </a:prstGeom>
          <a:noFill/>
          <a:ln w="9525">
            <a:noFill/>
            <a:miter lim="800000"/>
            <a:headEnd/>
            <a:tailEnd/>
          </a:ln>
        </p:spPr>
        <p:txBody>
          <a:bodyPr wrap="square">
            <a:spAutoFit/>
          </a:bodyPr>
          <a:lstStyle/>
          <a:p>
            <a:r>
              <a:rPr lang="en-GB" altLang="ja-JP" sz="2600" dirty="0">
                <a:ea typeface="ＭＳ Ｐゴシック" charset="-128"/>
              </a:rPr>
              <a:t>Chart 9 - </a:t>
            </a:r>
            <a:r>
              <a:rPr lang="en-GB" altLang="ja-JP" sz="2600" dirty="0">
                <a:solidFill>
                  <a:srgbClr val="0066CC"/>
                </a:solidFill>
                <a:ea typeface="ＭＳ Ｐゴシック" charset="-128"/>
              </a:rPr>
              <a:t>Outstanding Payments to Member States</a:t>
            </a:r>
          </a:p>
          <a:p>
            <a:r>
              <a:rPr lang="en-US" altLang="ja-JP" sz="1700" dirty="0">
                <a:ea typeface="ＭＳ Ｐゴシック" charset="-128"/>
              </a:rPr>
              <a:t>Amounts Owed for Troops/Formed Police Units and Contingent-Owned Equipment</a:t>
            </a:r>
          </a:p>
          <a:p>
            <a:r>
              <a:rPr lang="en-GB" altLang="ja-JP" sz="1700" dirty="0">
                <a:ea typeface="ＭＳ Ｐゴシック" charset="-128"/>
              </a:rPr>
              <a:t>at 30 September 2018 </a:t>
            </a:r>
            <a:r>
              <a:rPr lang="en-US" altLang="ja-JP" sz="1700" dirty="0">
                <a:ea typeface="ＭＳ Ｐゴシック" charset="-128"/>
              </a:rPr>
              <a:t>(US$ millions)</a:t>
            </a:r>
            <a:r>
              <a:rPr lang="en-GB" altLang="ja-JP" sz="1700" dirty="0">
                <a:solidFill>
                  <a:srgbClr val="0066FF"/>
                </a:solidFill>
                <a:ea typeface="ＭＳ Ｐゴシック" charset="-128"/>
              </a:rPr>
              <a:t> </a:t>
            </a:r>
          </a:p>
        </p:txBody>
      </p:sp>
    </p:spTree>
    <p:extLst>
      <p:ext uri="{BB962C8B-B14F-4D97-AF65-F5344CB8AC3E}">
        <p14:creationId xmlns:p14="http://schemas.microsoft.com/office/powerpoint/2010/main" val="63143026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8">
            <a:extLst>
              <a:ext uri="{FF2B5EF4-FFF2-40B4-BE49-F238E27FC236}">
                <a16:creationId xmlns:a16="http://schemas.microsoft.com/office/drawing/2014/main" id="{250B171F-A8C1-413C-9134-7AFC11843AEB}"/>
              </a:ext>
            </a:extLst>
          </p:cNvPr>
          <p:cNvSpPr>
            <a:spLocks/>
          </p:cNvSpPr>
          <p:nvPr/>
        </p:nvSpPr>
        <p:spPr bwMode="auto">
          <a:xfrm>
            <a:off x="7652743" y="188797"/>
            <a:ext cx="76200" cy="6503987"/>
          </a:xfrm>
          <a:prstGeom prst="rect">
            <a:avLst/>
          </a:prstGeom>
          <a:solidFill>
            <a:srgbClr val="0066CC"/>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dirty="0">
              <a:solidFill>
                <a:srgbClr val="FFFFFF"/>
              </a:solidFill>
              <a:latin typeface="Cambria" pitchFamily="18" charset="0"/>
              <a:ea typeface="SimSun" pitchFamily="2" charset="-122"/>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p:txBody>
      </p:sp>
      <p:pic>
        <p:nvPicPr>
          <p:cNvPr id="5" name="Picture 4">
            <a:extLst>
              <a:ext uri="{FF2B5EF4-FFF2-40B4-BE49-F238E27FC236}">
                <a16:creationId xmlns:a16="http://schemas.microsoft.com/office/drawing/2014/main" id="{138AAC26-7DDE-4EB0-9D4A-F493B3CC4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81000"/>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7">
            <a:extLst>
              <a:ext uri="{FF2B5EF4-FFF2-40B4-BE49-F238E27FC236}">
                <a16:creationId xmlns:a16="http://schemas.microsoft.com/office/drawing/2014/main" id="{C69BB7F1-742E-4410-83D7-741B96B90F54}"/>
              </a:ext>
            </a:extLst>
          </p:cNvPr>
          <p:cNvGrpSpPr>
            <a:grpSpLocks/>
          </p:cNvGrpSpPr>
          <p:nvPr/>
        </p:nvGrpSpPr>
        <p:grpSpPr bwMode="auto">
          <a:xfrm>
            <a:off x="7712094" y="1600212"/>
            <a:ext cx="1431925" cy="779463"/>
            <a:chOff x="7658100" y="2106613"/>
            <a:chExt cx="1431925" cy="779462"/>
          </a:xfrm>
        </p:grpSpPr>
        <p:grpSp>
          <p:nvGrpSpPr>
            <p:cNvPr id="7" name="Group 58">
              <a:extLst>
                <a:ext uri="{FF2B5EF4-FFF2-40B4-BE49-F238E27FC236}">
                  <a16:creationId xmlns:a16="http://schemas.microsoft.com/office/drawing/2014/main" id="{E32AC473-6EE6-4346-B284-2CB2295528CA}"/>
                </a:ext>
              </a:extLst>
            </p:cNvPr>
            <p:cNvGrpSpPr>
              <a:grpSpLocks/>
            </p:cNvGrpSpPr>
            <p:nvPr/>
          </p:nvGrpSpPr>
          <p:grpSpPr bwMode="auto">
            <a:xfrm>
              <a:off x="7667625" y="2106613"/>
              <a:ext cx="1422400" cy="779462"/>
              <a:chOff x="4830" y="1327"/>
              <a:chExt cx="896" cy="491"/>
            </a:xfrm>
          </p:grpSpPr>
          <p:sp>
            <p:nvSpPr>
              <p:cNvPr id="9" name="Text Box 59">
                <a:extLst>
                  <a:ext uri="{FF2B5EF4-FFF2-40B4-BE49-F238E27FC236}">
                    <a16:creationId xmlns:a16="http://schemas.microsoft.com/office/drawing/2014/main" id="{57E38CDB-BBFF-44BD-B134-4D7474F0F682}"/>
                  </a:ext>
                </a:extLst>
              </p:cNvPr>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Regular budget</a:t>
                </a:r>
              </a:p>
            </p:txBody>
          </p:sp>
          <p:sp>
            <p:nvSpPr>
              <p:cNvPr id="10" name="Text Box 60">
                <a:extLst>
                  <a:ext uri="{FF2B5EF4-FFF2-40B4-BE49-F238E27FC236}">
                    <a16:creationId xmlns:a16="http://schemas.microsoft.com/office/drawing/2014/main" id="{5F9DB860-3BA3-4614-8D11-12688FCAB272}"/>
                  </a:ext>
                </a:extLst>
              </p:cNvPr>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0066CC"/>
                    </a:solidFill>
                    <a:latin typeface="Calibri" pitchFamily="34" charset="0"/>
                    <a:ea typeface="ＭＳ Ｐゴシック" pitchFamily="34" charset="-128"/>
                  </a:rPr>
                  <a:t>Peacekeeping</a:t>
                </a:r>
              </a:p>
            </p:txBody>
          </p:sp>
          <p:sp>
            <p:nvSpPr>
              <p:cNvPr id="11" name="Text Box 61">
                <a:extLst>
                  <a:ext uri="{FF2B5EF4-FFF2-40B4-BE49-F238E27FC236}">
                    <a16:creationId xmlns:a16="http://schemas.microsoft.com/office/drawing/2014/main" id="{6C517E64-A096-46FE-A72E-803407FC2231}"/>
                  </a:ext>
                </a:extLst>
              </p:cNvPr>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Tribunals</a:t>
                </a:r>
              </a:p>
            </p:txBody>
          </p:sp>
          <p:sp>
            <p:nvSpPr>
              <p:cNvPr id="12" name="Text Box 62">
                <a:extLst>
                  <a:ext uri="{FF2B5EF4-FFF2-40B4-BE49-F238E27FC236}">
                    <a16:creationId xmlns:a16="http://schemas.microsoft.com/office/drawing/2014/main" id="{10588D89-6632-459C-B5EE-0DC6210C62B3}"/>
                  </a:ext>
                </a:extLst>
              </p:cNvPr>
              <p:cNvSpPr txBox="1">
                <a:spLocks noChangeArrowheads="1"/>
              </p:cNvSpPr>
              <p:nvPr/>
            </p:nvSpPr>
            <p:spPr bwMode="auto">
              <a:xfrm>
                <a:off x="4830" y="1645"/>
                <a:ext cx="8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Capital Master Plan</a:t>
                </a:r>
              </a:p>
            </p:txBody>
          </p:sp>
        </p:grpSp>
        <p:sp>
          <p:nvSpPr>
            <p:cNvPr id="8" name="Rectangle 63">
              <a:extLst>
                <a:ext uri="{FF2B5EF4-FFF2-40B4-BE49-F238E27FC236}">
                  <a16:creationId xmlns:a16="http://schemas.microsoft.com/office/drawing/2014/main" id="{6DF5BD41-17BA-46DE-B5EA-F48D312E7BED}"/>
                </a:ext>
              </a:extLst>
            </p:cNvPr>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latin typeface="Calibri" pitchFamily="34" charset="0"/>
              </a:endParaRPr>
            </a:p>
          </p:txBody>
        </p:sp>
      </p:grpSp>
      <p:sp>
        <p:nvSpPr>
          <p:cNvPr id="13" name="Rectangle 14">
            <a:extLst>
              <a:ext uri="{FF2B5EF4-FFF2-40B4-BE49-F238E27FC236}">
                <a16:creationId xmlns:a16="http://schemas.microsoft.com/office/drawing/2014/main" id="{0E311C20-C330-4149-B83C-E119F2104EFB}"/>
              </a:ext>
            </a:extLst>
          </p:cNvPr>
          <p:cNvSpPr>
            <a:spLocks noChangeArrowheads="1"/>
          </p:cNvSpPr>
          <p:nvPr/>
        </p:nvSpPr>
        <p:spPr bwMode="auto">
          <a:xfrm>
            <a:off x="2155837" y="1762139"/>
            <a:ext cx="1560513" cy="334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buFontTx/>
              <a:buNone/>
            </a:pPr>
            <a:endParaRPr kumimoji="0" lang="en-US" altLang="en-US" sz="1600" b="1" dirty="0">
              <a:latin typeface="Calibri" pitchFamily="34" charset="0"/>
            </a:endParaRPr>
          </a:p>
        </p:txBody>
      </p:sp>
      <p:sp>
        <p:nvSpPr>
          <p:cNvPr id="14" name="Rectangle 15">
            <a:extLst>
              <a:ext uri="{FF2B5EF4-FFF2-40B4-BE49-F238E27FC236}">
                <a16:creationId xmlns:a16="http://schemas.microsoft.com/office/drawing/2014/main" id="{6D528A3C-0E78-4BF7-944B-8E9A768DA78A}"/>
              </a:ext>
            </a:extLst>
          </p:cNvPr>
          <p:cNvSpPr>
            <a:spLocks noChangeArrowheads="1"/>
          </p:cNvSpPr>
          <p:nvPr/>
        </p:nvSpPr>
        <p:spPr bwMode="auto">
          <a:xfrm>
            <a:off x="2155837" y="2097102"/>
            <a:ext cx="15605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15" name="Rectangle 16">
            <a:extLst>
              <a:ext uri="{FF2B5EF4-FFF2-40B4-BE49-F238E27FC236}">
                <a16:creationId xmlns:a16="http://schemas.microsoft.com/office/drawing/2014/main" id="{4B1BF5BC-9AE6-42AA-BC6E-9AD0DC1B1F77}"/>
              </a:ext>
            </a:extLst>
          </p:cNvPr>
          <p:cNvSpPr>
            <a:spLocks noChangeArrowheads="1"/>
          </p:cNvSpPr>
          <p:nvPr/>
        </p:nvSpPr>
        <p:spPr bwMode="auto">
          <a:xfrm>
            <a:off x="2155837" y="2462227"/>
            <a:ext cx="15605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16" name="Rectangle 17">
            <a:extLst>
              <a:ext uri="{FF2B5EF4-FFF2-40B4-BE49-F238E27FC236}">
                <a16:creationId xmlns:a16="http://schemas.microsoft.com/office/drawing/2014/main" id="{8CC7069B-3C1C-491E-B5AE-92BACC36901E}"/>
              </a:ext>
            </a:extLst>
          </p:cNvPr>
          <p:cNvSpPr>
            <a:spLocks noChangeArrowheads="1"/>
          </p:cNvSpPr>
          <p:nvPr/>
        </p:nvSpPr>
        <p:spPr bwMode="auto">
          <a:xfrm>
            <a:off x="2155837" y="2827338"/>
            <a:ext cx="1560513" cy="373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17" name="Rectangle 18">
            <a:extLst>
              <a:ext uri="{FF2B5EF4-FFF2-40B4-BE49-F238E27FC236}">
                <a16:creationId xmlns:a16="http://schemas.microsoft.com/office/drawing/2014/main" id="{546E4BBC-AEB5-4EC7-9AC6-B85B40B3F913}"/>
              </a:ext>
            </a:extLst>
          </p:cNvPr>
          <p:cNvSpPr>
            <a:spLocks noChangeArrowheads="1"/>
          </p:cNvSpPr>
          <p:nvPr/>
        </p:nvSpPr>
        <p:spPr bwMode="auto">
          <a:xfrm>
            <a:off x="2155837" y="3200414"/>
            <a:ext cx="15605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18" name="Rectangle 20">
            <a:extLst>
              <a:ext uri="{FF2B5EF4-FFF2-40B4-BE49-F238E27FC236}">
                <a16:creationId xmlns:a16="http://schemas.microsoft.com/office/drawing/2014/main" id="{09BBA09F-B096-4848-A264-435A8700776F}"/>
              </a:ext>
            </a:extLst>
          </p:cNvPr>
          <p:cNvSpPr>
            <a:spLocks noChangeArrowheads="1"/>
          </p:cNvSpPr>
          <p:nvPr/>
        </p:nvSpPr>
        <p:spPr bwMode="auto">
          <a:xfrm>
            <a:off x="2155837" y="3565539"/>
            <a:ext cx="15605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19" name="Rectangle 21">
            <a:extLst>
              <a:ext uri="{FF2B5EF4-FFF2-40B4-BE49-F238E27FC236}">
                <a16:creationId xmlns:a16="http://schemas.microsoft.com/office/drawing/2014/main" id="{2285DBC6-4C07-45E8-B643-9A70C34E50AA}"/>
              </a:ext>
            </a:extLst>
          </p:cNvPr>
          <p:cNvSpPr>
            <a:spLocks noChangeArrowheads="1"/>
          </p:cNvSpPr>
          <p:nvPr/>
        </p:nvSpPr>
        <p:spPr bwMode="auto">
          <a:xfrm>
            <a:off x="2155837" y="3930664"/>
            <a:ext cx="15605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21" name="Rectangle 30">
            <a:extLst>
              <a:ext uri="{FF2B5EF4-FFF2-40B4-BE49-F238E27FC236}">
                <a16:creationId xmlns:a16="http://schemas.microsoft.com/office/drawing/2014/main" id="{CB0EA13A-53B7-4E4A-B5E2-5F40B3890650}"/>
              </a:ext>
            </a:extLst>
          </p:cNvPr>
          <p:cNvSpPr>
            <a:spLocks noChangeArrowheads="1"/>
          </p:cNvSpPr>
          <p:nvPr/>
        </p:nvSpPr>
        <p:spPr bwMode="auto">
          <a:xfrm>
            <a:off x="2895606" y="1219214"/>
            <a:ext cx="17700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buFontTx/>
              <a:buNone/>
            </a:pPr>
            <a:endParaRPr kumimoji="0" lang="en-US" altLang="en-US" sz="1600" b="1" dirty="0">
              <a:latin typeface="Calibri" pitchFamily="34" charset="0"/>
            </a:endParaRPr>
          </a:p>
        </p:txBody>
      </p:sp>
      <p:sp>
        <p:nvSpPr>
          <p:cNvPr id="22" name="Rectangle 32">
            <a:extLst>
              <a:ext uri="{FF2B5EF4-FFF2-40B4-BE49-F238E27FC236}">
                <a16:creationId xmlns:a16="http://schemas.microsoft.com/office/drawing/2014/main" id="{2D8837B0-EC35-437C-817E-A396C134176B}"/>
              </a:ext>
            </a:extLst>
          </p:cNvPr>
          <p:cNvSpPr>
            <a:spLocks noChangeArrowheads="1"/>
          </p:cNvSpPr>
          <p:nvPr/>
        </p:nvSpPr>
        <p:spPr bwMode="auto">
          <a:xfrm>
            <a:off x="7010400" y="1919302"/>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23" name="Rectangle 33">
            <a:extLst>
              <a:ext uri="{FF2B5EF4-FFF2-40B4-BE49-F238E27FC236}">
                <a16:creationId xmlns:a16="http://schemas.microsoft.com/office/drawing/2014/main" id="{D754DB6E-3789-4BAF-9741-AEA6EC09FF45}"/>
              </a:ext>
            </a:extLst>
          </p:cNvPr>
          <p:cNvSpPr>
            <a:spLocks noChangeArrowheads="1"/>
          </p:cNvSpPr>
          <p:nvPr/>
        </p:nvSpPr>
        <p:spPr bwMode="auto">
          <a:xfrm>
            <a:off x="2895606" y="2284427"/>
            <a:ext cx="17700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buFontTx/>
              <a:buNone/>
            </a:pPr>
            <a:endParaRPr kumimoji="0" lang="en-US" altLang="en-US" sz="1600" dirty="0">
              <a:latin typeface="Calibri" pitchFamily="34" charset="0"/>
            </a:endParaRPr>
          </a:p>
        </p:txBody>
      </p:sp>
      <p:sp>
        <p:nvSpPr>
          <p:cNvPr id="24" name="Rectangle 34">
            <a:extLst>
              <a:ext uri="{FF2B5EF4-FFF2-40B4-BE49-F238E27FC236}">
                <a16:creationId xmlns:a16="http://schemas.microsoft.com/office/drawing/2014/main" id="{A51ED5A0-1DEF-4936-AD1C-7C828A11CEC8}"/>
              </a:ext>
            </a:extLst>
          </p:cNvPr>
          <p:cNvSpPr>
            <a:spLocks noChangeArrowheads="1"/>
          </p:cNvSpPr>
          <p:nvPr/>
        </p:nvSpPr>
        <p:spPr bwMode="auto">
          <a:xfrm>
            <a:off x="7010400" y="2284427"/>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25" name="Rectangle 36">
            <a:extLst>
              <a:ext uri="{FF2B5EF4-FFF2-40B4-BE49-F238E27FC236}">
                <a16:creationId xmlns:a16="http://schemas.microsoft.com/office/drawing/2014/main" id="{14801DBD-0F7F-4172-9271-49FE1E7145DF}"/>
              </a:ext>
            </a:extLst>
          </p:cNvPr>
          <p:cNvSpPr>
            <a:spLocks noChangeArrowheads="1"/>
          </p:cNvSpPr>
          <p:nvPr/>
        </p:nvSpPr>
        <p:spPr bwMode="auto">
          <a:xfrm>
            <a:off x="2895606" y="3014677"/>
            <a:ext cx="17700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buFontTx/>
              <a:buNone/>
            </a:pPr>
            <a:endParaRPr kumimoji="0" lang="en-US" altLang="en-US" sz="1600" dirty="0">
              <a:latin typeface="Calibri" pitchFamily="34" charset="0"/>
            </a:endParaRPr>
          </a:p>
        </p:txBody>
      </p:sp>
      <p:sp>
        <p:nvSpPr>
          <p:cNvPr id="26" name="Rectangle 37">
            <a:extLst>
              <a:ext uri="{FF2B5EF4-FFF2-40B4-BE49-F238E27FC236}">
                <a16:creationId xmlns:a16="http://schemas.microsoft.com/office/drawing/2014/main" id="{2E8F52BE-31BA-41AC-A9F8-64127C38E14D}"/>
              </a:ext>
            </a:extLst>
          </p:cNvPr>
          <p:cNvSpPr>
            <a:spLocks noChangeArrowheads="1"/>
          </p:cNvSpPr>
          <p:nvPr/>
        </p:nvSpPr>
        <p:spPr bwMode="auto">
          <a:xfrm>
            <a:off x="7010400" y="3014677"/>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27" name="Rectangle 39">
            <a:extLst>
              <a:ext uri="{FF2B5EF4-FFF2-40B4-BE49-F238E27FC236}">
                <a16:creationId xmlns:a16="http://schemas.microsoft.com/office/drawing/2014/main" id="{370EDFD2-2BCA-4DE3-9BB3-5493D2EC0D9B}"/>
              </a:ext>
            </a:extLst>
          </p:cNvPr>
          <p:cNvSpPr>
            <a:spLocks noChangeArrowheads="1"/>
          </p:cNvSpPr>
          <p:nvPr/>
        </p:nvSpPr>
        <p:spPr bwMode="auto">
          <a:xfrm>
            <a:off x="7010400" y="3379802"/>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28" name="Rectangle 40">
            <a:extLst>
              <a:ext uri="{FF2B5EF4-FFF2-40B4-BE49-F238E27FC236}">
                <a16:creationId xmlns:a16="http://schemas.microsoft.com/office/drawing/2014/main" id="{D469407F-03AE-4648-BBF6-F026DAE98051}"/>
              </a:ext>
            </a:extLst>
          </p:cNvPr>
          <p:cNvSpPr>
            <a:spLocks noChangeArrowheads="1"/>
          </p:cNvSpPr>
          <p:nvPr/>
        </p:nvSpPr>
        <p:spPr bwMode="auto">
          <a:xfrm>
            <a:off x="4665676" y="3744927"/>
            <a:ext cx="23447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29" name="Rectangle 41">
            <a:extLst>
              <a:ext uri="{FF2B5EF4-FFF2-40B4-BE49-F238E27FC236}">
                <a16:creationId xmlns:a16="http://schemas.microsoft.com/office/drawing/2014/main" id="{AAAF485F-9499-4F22-81C9-B6FCC71356AE}"/>
              </a:ext>
            </a:extLst>
          </p:cNvPr>
          <p:cNvSpPr>
            <a:spLocks noChangeArrowheads="1"/>
          </p:cNvSpPr>
          <p:nvPr/>
        </p:nvSpPr>
        <p:spPr bwMode="auto">
          <a:xfrm>
            <a:off x="7010400" y="3744927"/>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30" name="Rectangle 42">
            <a:extLst>
              <a:ext uri="{FF2B5EF4-FFF2-40B4-BE49-F238E27FC236}">
                <a16:creationId xmlns:a16="http://schemas.microsoft.com/office/drawing/2014/main" id="{2B4834F8-08E9-4A48-A139-818B93425B5A}"/>
              </a:ext>
            </a:extLst>
          </p:cNvPr>
          <p:cNvSpPr>
            <a:spLocks noChangeArrowheads="1"/>
          </p:cNvSpPr>
          <p:nvPr/>
        </p:nvSpPr>
        <p:spPr bwMode="auto">
          <a:xfrm>
            <a:off x="2895606" y="4110038"/>
            <a:ext cx="17700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31" name="Rectangle 44">
            <a:extLst>
              <a:ext uri="{FF2B5EF4-FFF2-40B4-BE49-F238E27FC236}">
                <a16:creationId xmlns:a16="http://schemas.microsoft.com/office/drawing/2014/main" id="{7458015A-CE91-4060-ADB8-801E1052D400}"/>
              </a:ext>
            </a:extLst>
          </p:cNvPr>
          <p:cNvSpPr>
            <a:spLocks noChangeArrowheads="1"/>
          </p:cNvSpPr>
          <p:nvPr/>
        </p:nvSpPr>
        <p:spPr bwMode="auto">
          <a:xfrm>
            <a:off x="7010400" y="4487877"/>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b="1" dirty="0">
              <a:latin typeface="Calibri" pitchFamily="34" charset="0"/>
            </a:endParaRPr>
          </a:p>
        </p:txBody>
      </p:sp>
      <p:sp>
        <p:nvSpPr>
          <p:cNvPr id="32" name="Rectangle 47">
            <a:extLst>
              <a:ext uri="{FF2B5EF4-FFF2-40B4-BE49-F238E27FC236}">
                <a16:creationId xmlns:a16="http://schemas.microsoft.com/office/drawing/2014/main" id="{69A0F654-607E-41AB-837D-D53A7F023DFC}"/>
              </a:ext>
            </a:extLst>
          </p:cNvPr>
          <p:cNvSpPr>
            <a:spLocks noChangeArrowheads="1"/>
          </p:cNvSpPr>
          <p:nvPr/>
        </p:nvSpPr>
        <p:spPr bwMode="auto">
          <a:xfrm>
            <a:off x="7010400" y="4853002"/>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lnSpc>
                <a:spcPct val="80000"/>
              </a:lnSpc>
              <a:buFontTx/>
              <a:buNone/>
            </a:pPr>
            <a:endParaRPr kumimoji="0" lang="en-US" altLang="en-US" sz="1600" b="1" dirty="0">
              <a:latin typeface="Calibri" pitchFamily="34" charset="0"/>
            </a:endParaRPr>
          </a:p>
        </p:txBody>
      </p:sp>
      <p:sp>
        <p:nvSpPr>
          <p:cNvPr id="36" name="Rectangle 26">
            <a:extLst>
              <a:ext uri="{FF2B5EF4-FFF2-40B4-BE49-F238E27FC236}">
                <a16:creationId xmlns:a16="http://schemas.microsoft.com/office/drawing/2014/main" id="{D06A3616-8440-4DA9-BBF4-C872B6DB44BF}"/>
              </a:ext>
            </a:extLst>
          </p:cNvPr>
          <p:cNvSpPr>
            <a:spLocks noChangeArrowheads="1"/>
          </p:cNvSpPr>
          <p:nvPr/>
        </p:nvSpPr>
        <p:spPr bwMode="auto">
          <a:xfrm rot="10777996" flipV="1">
            <a:off x="6342063" y="5030791"/>
            <a:ext cx="838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600" dirty="0">
              <a:latin typeface="Calibri" pitchFamily="34" charset="0"/>
            </a:endParaRPr>
          </a:p>
        </p:txBody>
      </p:sp>
      <p:sp>
        <p:nvSpPr>
          <p:cNvPr id="38" name="Text Box 77">
            <a:extLst>
              <a:ext uri="{FF2B5EF4-FFF2-40B4-BE49-F238E27FC236}">
                <a16:creationId xmlns:a16="http://schemas.microsoft.com/office/drawing/2014/main" id="{6E95205F-63EA-4C11-B39A-B0788BE4955C}"/>
              </a:ext>
            </a:extLst>
          </p:cNvPr>
          <p:cNvSpPr txBox="1">
            <a:spLocks noChangeArrowheads="1"/>
          </p:cNvSpPr>
          <p:nvPr/>
        </p:nvSpPr>
        <p:spPr bwMode="auto">
          <a:xfrm>
            <a:off x="175894" y="175112"/>
            <a:ext cx="71556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sz="2900" dirty="0">
                <a:latin typeface="Calibri" pitchFamily="34" charset="0"/>
                <a:ea typeface="ＭＳ Ｐゴシック" pitchFamily="34" charset="-128"/>
              </a:rPr>
              <a:t>Chart 10 – </a:t>
            </a:r>
            <a:r>
              <a:rPr kumimoji="0" lang="en-GB" altLang="ja-JP" sz="2900" dirty="0">
                <a:solidFill>
                  <a:srgbClr val="0066CC"/>
                </a:solidFill>
                <a:latin typeface="Calibri" pitchFamily="34" charset="0"/>
                <a:ea typeface="ＭＳ Ｐゴシック" pitchFamily="34" charset="-128"/>
              </a:rPr>
              <a:t>Unpaid Peacekeeping Assessments</a:t>
            </a:r>
            <a:r>
              <a:rPr kumimoji="0" lang="en-GB" altLang="ja-JP" sz="2900" dirty="0">
                <a:latin typeface="Calibri" pitchFamily="34" charset="0"/>
                <a:ea typeface="ＭＳ Ｐゴシック" pitchFamily="34" charset="-128"/>
              </a:rPr>
              <a:t> </a:t>
            </a:r>
            <a:br>
              <a:rPr kumimoji="0" lang="en-GB" altLang="ja-JP" sz="3600" dirty="0">
                <a:latin typeface="Calibri" pitchFamily="34" charset="0"/>
                <a:ea typeface="ＭＳ Ｐゴシック" pitchFamily="34" charset="-128"/>
              </a:rPr>
            </a:br>
            <a:r>
              <a:rPr kumimoji="0" lang="en-GB" altLang="ja-JP" sz="1900" dirty="0">
                <a:latin typeface="Calibri" pitchFamily="34" charset="0"/>
                <a:ea typeface="ＭＳ Ｐゴシック" pitchFamily="34" charset="-128"/>
              </a:rPr>
              <a:t>(US$ millions)</a:t>
            </a:r>
          </a:p>
        </p:txBody>
      </p:sp>
      <p:sp>
        <p:nvSpPr>
          <p:cNvPr id="41" name="Rectangle 6">
            <a:extLst>
              <a:ext uri="{FF2B5EF4-FFF2-40B4-BE49-F238E27FC236}">
                <a16:creationId xmlns:a16="http://schemas.microsoft.com/office/drawing/2014/main" id="{BE8716B7-4C55-41CF-AAC9-51FD77140C9A}"/>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GB" altLang="ja-JP" sz="1400" dirty="0">
                <a:latin typeface="Calibri" pitchFamily="34" charset="0"/>
                <a:ea typeface="ＭＳ Ｐゴシック" pitchFamily="34" charset="-128"/>
              </a:rPr>
              <a:t>10</a:t>
            </a:r>
          </a:p>
          <a:p>
            <a:pPr algn="r" eaLnBrk="1" hangingPunct="1">
              <a:spcBef>
                <a:spcPct val="0"/>
              </a:spcBef>
              <a:buFontTx/>
              <a:buNone/>
            </a:pPr>
            <a:endParaRPr kumimoji="0" lang="en-GB" altLang="ja-JP" sz="1400" dirty="0">
              <a:latin typeface="Calibri" pitchFamily="34" charset="0"/>
              <a:ea typeface="ＭＳ Ｐゴシック" pitchFamily="34" charset="-128"/>
            </a:endParaRPr>
          </a:p>
        </p:txBody>
      </p:sp>
      <p:sp>
        <p:nvSpPr>
          <p:cNvPr id="43" name="Rectangle 14">
            <a:extLst>
              <a:ext uri="{FF2B5EF4-FFF2-40B4-BE49-F238E27FC236}">
                <a16:creationId xmlns:a16="http://schemas.microsoft.com/office/drawing/2014/main" id="{EED8FF62-6A6E-4183-9DA1-7657D8E96607}"/>
              </a:ext>
            </a:extLst>
          </p:cNvPr>
          <p:cNvSpPr>
            <a:spLocks noChangeArrowheads="1"/>
          </p:cNvSpPr>
          <p:nvPr/>
        </p:nvSpPr>
        <p:spPr bwMode="auto">
          <a:xfrm>
            <a:off x="2155837" y="1762139"/>
            <a:ext cx="1560513" cy="334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buFontTx/>
              <a:buNone/>
            </a:pPr>
            <a:endParaRPr kumimoji="0" lang="en-US" altLang="en-US" sz="1600" b="1" dirty="0">
              <a:latin typeface="Calibri" pitchFamily="34" charset="0"/>
            </a:endParaRPr>
          </a:p>
        </p:txBody>
      </p:sp>
      <p:sp>
        <p:nvSpPr>
          <p:cNvPr id="44" name="Rectangle 15">
            <a:extLst>
              <a:ext uri="{FF2B5EF4-FFF2-40B4-BE49-F238E27FC236}">
                <a16:creationId xmlns:a16="http://schemas.microsoft.com/office/drawing/2014/main" id="{E2D17154-6DC5-42E4-8C6B-3B5DA2B9213F}"/>
              </a:ext>
            </a:extLst>
          </p:cNvPr>
          <p:cNvSpPr>
            <a:spLocks noChangeArrowheads="1"/>
          </p:cNvSpPr>
          <p:nvPr/>
        </p:nvSpPr>
        <p:spPr bwMode="auto">
          <a:xfrm>
            <a:off x="2155837" y="2097102"/>
            <a:ext cx="15605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45" name="Rectangle 16">
            <a:extLst>
              <a:ext uri="{FF2B5EF4-FFF2-40B4-BE49-F238E27FC236}">
                <a16:creationId xmlns:a16="http://schemas.microsoft.com/office/drawing/2014/main" id="{72A7401E-F47B-48D2-A478-845E8DAE1B75}"/>
              </a:ext>
            </a:extLst>
          </p:cNvPr>
          <p:cNvSpPr>
            <a:spLocks noChangeArrowheads="1"/>
          </p:cNvSpPr>
          <p:nvPr/>
        </p:nvSpPr>
        <p:spPr bwMode="auto">
          <a:xfrm>
            <a:off x="2155837" y="2462227"/>
            <a:ext cx="15605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46" name="Rectangle 17">
            <a:extLst>
              <a:ext uri="{FF2B5EF4-FFF2-40B4-BE49-F238E27FC236}">
                <a16:creationId xmlns:a16="http://schemas.microsoft.com/office/drawing/2014/main" id="{24AF81B3-873D-4688-BA5E-FEC1F376DC5F}"/>
              </a:ext>
            </a:extLst>
          </p:cNvPr>
          <p:cNvSpPr>
            <a:spLocks noChangeArrowheads="1"/>
          </p:cNvSpPr>
          <p:nvPr/>
        </p:nvSpPr>
        <p:spPr bwMode="auto">
          <a:xfrm>
            <a:off x="2155837" y="2827338"/>
            <a:ext cx="1560513" cy="373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47" name="Rectangle 18">
            <a:extLst>
              <a:ext uri="{FF2B5EF4-FFF2-40B4-BE49-F238E27FC236}">
                <a16:creationId xmlns:a16="http://schemas.microsoft.com/office/drawing/2014/main" id="{677B54F4-5FD7-45FE-B9CE-5CC70A7645BF}"/>
              </a:ext>
            </a:extLst>
          </p:cNvPr>
          <p:cNvSpPr>
            <a:spLocks noChangeArrowheads="1"/>
          </p:cNvSpPr>
          <p:nvPr/>
        </p:nvSpPr>
        <p:spPr bwMode="auto">
          <a:xfrm>
            <a:off x="2155837" y="3200414"/>
            <a:ext cx="15605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48" name="Rectangle 20">
            <a:extLst>
              <a:ext uri="{FF2B5EF4-FFF2-40B4-BE49-F238E27FC236}">
                <a16:creationId xmlns:a16="http://schemas.microsoft.com/office/drawing/2014/main" id="{D48FBA19-FA69-450C-AA69-D6B54D43E550}"/>
              </a:ext>
            </a:extLst>
          </p:cNvPr>
          <p:cNvSpPr>
            <a:spLocks noChangeArrowheads="1"/>
          </p:cNvSpPr>
          <p:nvPr/>
        </p:nvSpPr>
        <p:spPr bwMode="auto">
          <a:xfrm>
            <a:off x="2155837" y="3565539"/>
            <a:ext cx="15605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49" name="Rectangle 21">
            <a:extLst>
              <a:ext uri="{FF2B5EF4-FFF2-40B4-BE49-F238E27FC236}">
                <a16:creationId xmlns:a16="http://schemas.microsoft.com/office/drawing/2014/main" id="{53C018AF-B56E-48A3-A5B5-9725D2FAA54E}"/>
              </a:ext>
            </a:extLst>
          </p:cNvPr>
          <p:cNvSpPr>
            <a:spLocks noChangeArrowheads="1"/>
          </p:cNvSpPr>
          <p:nvPr/>
        </p:nvSpPr>
        <p:spPr bwMode="auto">
          <a:xfrm>
            <a:off x="2155837" y="3930664"/>
            <a:ext cx="15605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51" name="Rectangle 30">
            <a:extLst>
              <a:ext uri="{FF2B5EF4-FFF2-40B4-BE49-F238E27FC236}">
                <a16:creationId xmlns:a16="http://schemas.microsoft.com/office/drawing/2014/main" id="{4894D660-0993-4D78-AE5F-31AC11A2CA78}"/>
              </a:ext>
            </a:extLst>
          </p:cNvPr>
          <p:cNvSpPr>
            <a:spLocks noChangeArrowheads="1"/>
          </p:cNvSpPr>
          <p:nvPr/>
        </p:nvSpPr>
        <p:spPr bwMode="auto">
          <a:xfrm>
            <a:off x="2895606" y="1219214"/>
            <a:ext cx="17700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buFontTx/>
              <a:buNone/>
            </a:pPr>
            <a:endParaRPr kumimoji="0" lang="en-US" altLang="en-US" sz="1600" b="1" dirty="0">
              <a:latin typeface="Calibri" pitchFamily="34" charset="0"/>
            </a:endParaRPr>
          </a:p>
        </p:txBody>
      </p:sp>
      <p:sp>
        <p:nvSpPr>
          <p:cNvPr id="52" name="Rectangle 32">
            <a:extLst>
              <a:ext uri="{FF2B5EF4-FFF2-40B4-BE49-F238E27FC236}">
                <a16:creationId xmlns:a16="http://schemas.microsoft.com/office/drawing/2014/main" id="{F7BAD72F-23C3-4427-ACA0-7998AE3ABA4F}"/>
              </a:ext>
            </a:extLst>
          </p:cNvPr>
          <p:cNvSpPr>
            <a:spLocks noChangeArrowheads="1"/>
          </p:cNvSpPr>
          <p:nvPr/>
        </p:nvSpPr>
        <p:spPr bwMode="auto">
          <a:xfrm>
            <a:off x="7010400" y="1919302"/>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53" name="Rectangle 33">
            <a:extLst>
              <a:ext uri="{FF2B5EF4-FFF2-40B4-BE49-F238E27FC236}">
                <a16:creationId xmlns:a16="http://schemas.microsoft.com/office/drawing/2014/main" id="{FA1AD9F7-18C6-43C2-BBC0-48DB80D8ADB1}"/>
              </a:ext>
            </a:extLst>
          </p:cNvPr>
          <p:cNvSpPr>
            <a:spLocks noChangeArrowheads="1"/>
          </p:cNvSpPr>
          <p:nvPr/>
        </p:nvSpPr>
        <p:spPr bwMode="auto">
          <a:xfrm>
            <a:off x="2895606" y="2284427"/>
            <a:ext cx="17700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buFontTx/>
              <a:buNone/>
            </a:pPr>
            <a:endParaRPr kumimoji="0" lang="en-US" altLang="en-US" sz="1600" dirty="0">
              <a:latin typeface="Calibri" pitchFamily="34" charset="0"/>
            </a:endParaRPr>
          </a:p>
        </p:txBody>
      </p:sp>
      <p:sp>
        <p:nvSpPr>
          <p:cNvPr id="54" name="Rectangle 34">
            <a:extLst>
              <a:ext uri="{FF2B5EF4-FFF2-40B4-BE49-F238E27FC236}">
                <a16:creationId xmlns:a16="http://schemas.microsoft.com/office/drawing/2014/main" id="{EA23A2F2-A025-41E2-AEA8-030215DB9322}"/>
              </a:ext>
            </a:extLst>
          </p:cNvPr>
          <p:cNvSpPr>
            <a:spLocks noChangeArrowheads="1"/>
          </p:cNvSpPr>
          <p:nvPr/>
        </p:nvSpPr>
        <p:spPr bwMode="auto">
          <a:xfrm>
            <a:off x="7010400" y="2284427"/>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55" name="Rectangle 36">
            <a:extLst>
              <a:ext uri="{FF2B5EF4-FFF2-40B4-BE49-F238E27FC236}">
                <a16:creationId xmlns:a16="http://schemas.microsoft.com/office/drawing/2014/main" id="{6D47AF91-E06B-4D6E-9E3B-CBD187363FD9}"/>
              </a:ext>
            </a:extLst>
          </p:cNvPr>
          <p:cNvSpPr>
            <a:spLocks noChangeArrowheads="1"/>
          </p:cNvSpPr>
          <p:nvPr/>
        </p:nvSpPr>
        <p:spPr bwMode="auto">
          <a:xfrm>
            <a:off x="2895606" y="3014677"/>
            <a:ext cx="17700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buFontTx/>
              <a:buNone/>
            </a:pPr>
            <a:endParaRPr kumimoji="0" lang="en-US" altLang="en-US" sz="1600" dirty="0">
              <a:latin typeface="Calibri" pitchFamily="34" charset="0"/>
            </a:endParaRPr>
          </a:p>
        </p:txBody>
      </p:sp>
      <p:sp>
        <p:nvSpPr>
          <p:cNvPr id="56" name="Rectangle 37">
            <a:extLst>
              <a:ext uri="{FF2B5EF4-FFF2-40B4-BE49-F238E27FC236}">
                <a16:creationId xmlns:a16="http://schemas.microsoft.com/office/drawing/2014/main" id="{8C0AC616-9A99-4888-8159-812F7F03F965}"/>
              </a:ext>
            </a:extLst>
          </p:cNvPr>
          <p:cNvSpPr>
            <a:spLocks noChangeArrowheads="1"/>
          </p:cNvSpPr>
          <p:nvPr/>
        </p:nvSpPr>
        <p:spPr bwMode="auto">
          <a:xfrm>
            <a:off x="7010400" y="3014677"/>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57" name="Rectangle 39">
            <a:extLst>
              <a:ext uri="{FF2B5EF4-FFF2-40B4-BE49-F238E27FC236}">
                <a16:creationId xmlns:a16="http://schemas.microsoft.com/office/drawing/2014/main" id="{E9A45F71-5A5B-4A45-BA2D-865F019DA322}"/>
              </a:ext>
            </a:extLst>
          </p:cNvPr>
          <p:cNvSpPr>
            <a:spLocks noChangeArrowheads="1"/>
          </p:cNvSpPr>
          <p:nvPr/>
        </p:nvSpPr>
        <p:spPr bwMode="auto">
          <a:xfrm>
            <a:off x="7010400" y="3379802"/>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58" name="Rectangle 40">
            <a:extLst>
              <a:ext uri="{FF2B5EF4-FFF2-40B4-BE49-F238E27FC236}">
                <a16:creationId xmlns:a16="http://schemas.microsoft.com/office/drawing/2014/main" id="{3EAC6887-C37A-4D30-BFC3-0ECB7C0B512B}"/>
              </a:ext>
            </a:extLst>
          </p:cNvPr>
          <p:cNvSpPr>
            <a:spLocks noChangeArrowheads="1"/>
          </p:cNvSpPr>
          <p:nvPr/>
        </p:nvSpPr>
        <p:spPr bwMode="auto">
          <a:xfrm>
            <a:off x="4665676" y="3744927"/>
            <a:ext cx="23447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59" name="Rectangle 41">
            <a:extLst>
              <a:ext uri="{FF2B5EF4-FFF2-40B4-BE49-F238E27FC236}">
                <a16:creationId xmlns:a16="http://schemas.microsoft.com/office/drawing/2014/main" id="{C95EFE30-3002-49DC-9F95-AD21FA1FED45}"/>
              </a:ext>
            </a:extLst>
          </p:cNvPr>
          <p:cNvSpPr>
            <a:spLocks noChangeArrowheads="1"/>
          </p:cNvSpPr>
          <p:nvPr/>
        </p:nvSpPr>
        <p:spPr bwMode="auto">
          <a:xfrm>
            <a:off x="7010400" y="3744927"/>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60" name="Rectangle 42">
            <a:extLst>
              <a:ext uri="{FF2B5EF4-FFF2-40B4-BE49-F238E27FC236}">
                <a16:creationId xmlns:a16="http://schemas.microsoft.com/office/drawing/2014/main" id="{A16FA016-1DC9-4229-A8AC-438885E3093B}"/>
              </a:ext>
            </a:extLst>
          </p:cNvPr>
          <p:cNvSpPr>
            <a:spLocks noChangeArrowheads="1"/>
          </p:cNvSpPr>
          <p:nvPr/>
        </p:nvSpPr>
        <p:spPr bwMode="auto">
          <a:xfrm>
            <a:off x="2895606" y="4110038"/>
            <a:ext cx="17700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61" name="Rectangle 44">
            <a:extLst>
              <a:ext uri="{FF2B5EF4-FFF2-40B4-BE49-F238E27FC236}">
                <a16:creationId xmlns:a16="http://schemas.microsoft.com/office/drawing/2014/main" id="{E2588FEB-DD8B-4AE5-B465-89BCDAE167F9}"/>
              </a:ext>
            </a:extLst>
          </p:cNvPr>
          <p:cNvSpPr>
            <a:spLocks noChangeArrowheads="1"/>
          </p:cNvSpPr>
          <p:nvPr/>
        </p:nvSpPr>
        <p:spPr bwMode="auto">
          <a:xfrm>
            <a:off x="7010400" y="4487877"/>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b="1" dirty="0">
              <a:latin typeface="Calibri" pitchFamily="34" charset="0"/>
            </a:endParaRPr>
          </a:p>
        </p:txBody>
      </p:sp>
      <p:sp>
        <p:nvSpPr>
          <p:cNvPr id="62" name="Rectangle 47">
            <a:extLst>
              <a:ext uri="{FF2B5EF4-FFF2-40B4-BE49-F238E27FC236}">
                <a16:creationId xmlns:a16="http://schemas.microsoft.com/office/drawing/2014/main" id="{BAECDB13-47DA-463E-B43C-4E0DB4EE1E66}"/>
              </a:ext>
            </a:extLst>
          </p:cNvPr>
          <p:cNvSpPr>
            <a:spLocks noChangeArrowheads="1"/>
          </p:cNvSpPr>
          <p:nvPr/>
        </p:nvSpPr>
        <p:spPr bwMode="auto">
          <a:xfrm>
            <a:off x="7010400" y="4853002"/>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lnSpc>
                <a:spcPct val="80000"/>
              </a:lnSpc>
              <a:buFontTx/>
              <a:buNone/>
            </a:pPr>
            <a:endParaRPr kumimoji="0" lang="en-US" altLang="en-US" sz="1600" b="1" dirty="0">
              <a:latin typeface="Calibri" pitchFamily="34" charset="0"/>
            </a:endParaRPr>
          </a:p>
        </p:txBody>
      </p:sp>
      <p:sp>
        <p:nvSpPr>
          <p:cNvPr id="63" name="Rectangle 26">
            <a:extLst>
              <a:ext uri="{FF2B5EF4-FFF2-40B4-BE49-F238E27FC236}">
                <a16:creationId xmlns:a16="http://schemas.microsoft.com/office/drawing/2014/main" id="{05F795C8-00C2-49AB-9A6E-3736764F37E7}"/>
              </a:ext>
            </a:extLst>
          </p:cNvPr>
          <p:cNvSpPr>
            <a:spLocks noChangeArrowheads="1"/>
          </p:cNvSpPr>
          <p:nvPr/>
        </p:nvSpPr>
        <p:spPr bwMode="auto">
          <a:xfrm rot="10777996" flipV="1">
            <a:off x="6342063" y="5030791"/>
            <a:ext cx="838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600" dirty="0">
              <a:latin typeface="Calibri" pitchFamily="34" charset="0"/>
            </a:endParaRPr>
          </a:p>
        </p:txBody>
      </p:sp>
      <p:graphicFrame>
        <p:nvGraphicFramePr>
          <p:cNvPr id="65" name="Group 87">
            <a:extLst>
              <a:ext uri="{FF2B5EF4-FFF2-40B4-BE49-F238E27FC236}">
                <a16:creationId xmlns:a16="http://schemas.microsoft.com/office/drawing/2014/main" id="{BDDA0083-6668-4811-8362-22DF24D1E3FB}"/>
              </a:ext>
            </a:extLst>
          </p:cNvPr>
          <p:cNvGraphicFramePr>
            <a:graphicFrameLocks noGrp="1"/>
          </p:cNvGraphicFramePr>
          <p:nvPr>
            <p:extLst>
              <p:ext uri="{D42A27DB-BD31-4B8C-83A1-F6EECF244321}">
                <p14:modId xmlns:p14="http://schemas.microsoft.com/office/powerpoint/2010/main" val="4000776915"/>
              </p:ext>
            </p:extLst>
          </p:nvPr>
        </p:nvGraphicFramePr>
        <p:xfrm>
          <a:off x="1003713" y="1737531"/>
          <a:ext cx="5532024" cy="3199518"/>
        </p:xfrm>
        <a:graphic>
          <a:graphicData uri="http://schemas.openxmlformats.org/drawingml/2006/table">
            <a:tbl>
              <a:tblPr/>
              <a:tblGrid>
                <a:gridCol w="2383382">
                  <a:extLst>
                    <a:ext uri="{9D8B030D-6E8A-4147-A177-3AD203B41FA5}">
                      <a16:colId xmlns:a16="http://schemas.microsoft.com/office/drawing/2014/main" val="20000"/>
                    </a:ext>
                  </a:extLst>
                </a:gridCol>
                <a:gridCol w="1574321">
                  <a:extLst>
                    <a:ext uri="{9D8B030D-6E8A-4147-A177-3AD203B41FA5}">
                      <a16:colId xmlns:a16="http://schemas.microsoft.com/office/drawing/2014/main" val="2865480575"/>
                    </a:ext>
                  </a:extLst>
                </a:gridCol>
                <a:gridCol w="1574321">
                  <a:extLst>
                    <a:ext uri="{9D8B030D-6E8A-4147-A177-3AD203B41FA5}">
                      <a16:colId xmlns:a16="http://schemas.microsoft.com/office/drawing/2014/main" val="20002"/>
                    </a:ext>
                  </a:extLst>
                </a:gridCol>
              </a:tblGrid>
              <a:tr h="4353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Member State</a:t>
                      </a:r>
                    </a:p>
                  </a:txBody>
                  <a:tcPr marT="45719" marB="45719"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30 Sep 2017</a:t>
                      </a:r>
                    </a:p>
                  </a:txBody>
                  <a:tcPr marT="45719" marB="45719" anchor="ctr" anchorCtr="1" horzOverflow="overflow">
                    <a:lnL w="12700" cmpd="sng">
                      <a:noFill/>
                      <a:prstDash val="soli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30 Sep 2018</a:t>
                      </a:r>
                    </a:p>
                  </a:txBody>
                  <a:tcPr marT="45719" marB="45719"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United States</a:t>
                      </a:r>
                    </a:p>
                  </a:txBody>
                  <a:tcPr marT="45719" marB="45719"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672</a:t>
                      </a:r>
                    </a:p>
                  </a:txBody>
                  <a:tcPr marT="45762" marB="45762" anchor="ctr" anchorCtr="1" horzOverflow="overflow">
                    <a:lnL w="12700" cmpd="sng">
                      <a:noFill/>
                      <a:prstDash val="soli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1,216*</a:t>
                      </a:r>
                    </a:p>
                  </a:txBody>
                  <a:tcPr marT="45762" marB="45762"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9686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Brazil</a:t>
                      </a:r>
                    </a:p>
                  </a:txBody>
                  <a:tcPr marT="45719" marB="45719" anchor="ctr" horzOverflow="overflow">
                    <a:lnL>
                      <a:noFill/>
                    </a:lnL>
                    <a:lnR>
                      <a:noFill/>
                    </a:lnR>
                    <a:lnT>
                      <a:noFill/>
                    </a:lnT>
                    <a:lnB>
                      <a:noFill/>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228</a:t>
                      </a:r>
                    </a:p>
                  </a:txBody>
                  <a:tcPr marT="45762" marB="45762" anchor="ctr" anchorCtr="1" horzOverflow="overflow">
                    <a:lnL w="12700" cmpd="sng">
                      <a:noFill/>
                      <a:prstDash val="solid"/>
                    </a:lnL>
                    <a:lnR>
                      <a:noFill/>
                    </a:lnR>
                    <a:lnT>
                      <a:noFill/>
                    </a:lnT>
                    <a:lnB>
                      <a:noFill/>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268</a:t>
                      </a:r>
                    </a:p>
                  </a:txBody>
                  <a:tcPr marT="45762" marB="45762"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1064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France</a:t>
                      </a:r>
                    </a:p>
                  </a:txBody>
                  <a:tcPr marT="45719" marB="45719" anchor="ctr" horzOverflow="overflow">
                    <a:lnL>
                      <a:noFill/>
                    </a:lnL>
                    <a:lnR>
                      <a:noFill/>
                    </a:lnR>
                    <a:lnT>
                      <a:noFill/>
                    </a:lnT>
                    <a:lnB>
                      <a:noFill/>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304</a:t>
                      </a:r>
                    </a:p>
                  </a:txBody>
                  <a:tcPr marT="45762" marB="45762" anchor="ctr" anchorCtr="1" horzOverflow="overflow">
                    <a:lnL w="12700" cmpd="sng">
                      <a:noFill/>
                      <a:prstDash val="solid"/>
                    </a:lnL>
                    <a:lnR>
                      <a:noFill/>
                    </a:lnR>
                    <a:lnT>
                      <a:noFill/>
                    </a:lnT>
                    <a:lnB>
                      <a:noFill/>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183**</a:t>
                      </a:r>
                    </a:p>
                  </a:txBody>
                  <a:tcPr marT="45762" marB="45762"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1185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Italy</a:t>
                      </a:r>
                    </a:p>
                  </a:txBody>
                  <a:tcPr marT="45719" marB="45719" anchor="ctr" horzOverflow="overflow">
                    <a:lnL>
                      <a:noFill/>
                    </a:lnL>
                    <a:lnR>
                      <a:noFill/>
                    </a:lnR>
                    <a:lnT>
                      <a:noFill/>
                    </a:lnT>
                    <a:lnB>
                      <a:noFill/>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72</a:t>
                      </a:r>
                    </a:p>
                  </a:txBody>
                  <a:tcPr marT="45762" marB="45762" anchor="ctr" anchorCtr="1" horzOverflow="overflow">
                    <a:lnL w="12700" cmpd="sng">
                      <a:noFill/>
                      <a:prstDash val="solid"/>
                    </a:lnL>
                    <a:lnR>
                      <a:noFill/>
                    </a:lnR>
                    <a:lnT>
                      <a:noFill/>
                    </a:lnT>
                    <a:lnB>
                      <a:noFill/>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115***</a:t>
                      </a:r>
                    </a:p>
                  </a:txBody>
                  <a:tcPr marT="45762" marB="45762"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Ukraine</a:t>
                      </a:r>
                    </a:p>
                  </a:txBody>
                  <a:tcPr marT="45719" marB="45719" anchor="ctr" horzOverflow="overflow">
                    <a:lnL>
                      <a:noFill/>
                    </a:lnL>
                    <a:lnR>
                      <a:noFill/>
                    </a:lnR>
                    <a:lnT>
                      <a:noFill/>
                    </a:lnT>
                    <a:lnB>
                      <a:noFill/>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113</a:t>
                      </a:r>
                    </a:p>
                  </a:txBody>
                  <a:tcPr marT="45762" marB="45762" anchor="ctr" anchorCtr="1" horzOverflow="overflow">
                    <a:lnL w="12700" cmpd="sng">
                      <a:noFill/>
                      <a:prstDash val="solid"/>
                    </a:lnL>
                    <a:lnR>
                      <a:noFill/>
                    </a:lnR>
                    <a:lnT>
                      <a:noFill/>
                    </a:lnT>
                    <a:lnB>
                      <a:noFill/>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103    </a:t>
                      </a:r>
                    </a:p>
                  </a:txBody>
                  <a:tcPr marT="45762" marB="45762"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098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itchFamily="34" charset="0"/>
                          <a:cs typeface="Arial" charset="0"/>
                        </a:rPr>
                        <a:t>Other Member States</a:t>
                      </a:r>
                    </a:p>
                  </a:txBody>
                  <a:tcPr marT="45719" marB="45719"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1,125</a:t>
                      </a:r>
                    </a:p>
                  </a:txBody>
                  <a:tcPr marT="45762" marB="45762" anchor="ctr" anchorCtr="1" horzOverflow="overflow">
                    <a:lnL w="12700" cmpd="sng">
                      <a:noFill/>
                      <a:prstDash val="soli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638 </a:t>
                      </a:r>
                    </a:p>
                  </a:txBody>
                  <a:tcPr marT="45762" marB="45762"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305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Total</a:t>
                      </a:r>
                    </a:p>
                  </a:txBody>
                  <a:tcPr marT="45719" marB="45719"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2,514</a:t>
                      </a:r>
                    </a:p>
                  </a:txBody>
                  <a:tcPr marT="45719" marB="45719"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2,523</a:t>
                      </a:r>
                    </a:p>
                  </a:txBody>
                  <a:tcPr marT="45719" marB="45719"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6" name="Text Box 181">
            <a:extLst>
              <a:ext uri="{FF2B5EF4-FFF2-40B4-BE49-F238E27FC236}">
                <a16:creationId xmlns:a16="http://schemas.microsoft.com/office/drawing/2014/main" id="{9C453411-1C15-4FCF-8549-EDF9B938F959}"/>
              </a:ext>
            </a:extLst>
          </p:cNvPr>
          <p:cNvSpPr txBox="1">
            <a:spLocks noChangeArrowheads="1"/>
          </p:cNvSpPr>
          <p:nvPr/>
        </p:nvSpPr>
        <p:spPr bwMode="auto">
          <a:xfrm>
            <a:off x="804751" y="5448285"/>
            <a:ext cx="76962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50000"/>
              </a:spcBef>
              <a:buNone/>
            </a:pPr>
            <a:r>
              <a:rPr kumimoji="0" lang="en-GB" altLang="ja-JP" sz="1400" dirty="0">
                <a:latin typeface="Calibri" pitchFamily="34" charset="0"/>
                <a:ea typeface="ＭＳ Ｐゴシック" pitchFamily="34" charset="-128"/>
              </a:rPr>
              <a:t>*Payment of $172.5 million received subsequent to 30 September 2018.</a:t>
            </a:r>
          </a:p>
          <a:p>
            <a:pPr eaLnBrk="1" hangingPunct="1">
              <a:spcBef>
                <a:spcPct val="50000"/>
              </a:spcBef>
              <a:buNone/>
            </a:pPr>
            <a:r>
              <a:rPr kumimoji="0" lang="en-GB" altLang="ja-JP" sz="1400" dirty="0">
                <a:latin typeface="Calibri" pitchFamily="34" charset="0"/>
                <a:ea typeface="ＭＳ Ｐゴシック" pitchFamily="34" charset="-128"/>
              </a:rPr>
              <a:t>**Payment of $93.6 million received subsequent to 30 September 2018. </a:t>
            </a:r>
          </a:p>
          <a:p>
            <a:pPr eaLnBrk="1" hangingPunct="1">
              <a:spcBef>
                <a:spcPct val="50000"/>
              </a:spcBef>
              <a:buNone/>
            </a:pPr>
            <a:r>
              <a:rPr kumimoji="0" lang="en-GB" altLang="ja-JP" sz="1400" dirty="0">
                <a:latin typeface="Calibri" pitchFamily="34" charset="0"/>
                <a:ea typeface="ＭＳ Ｐゴシック" pitchFamily="34" charset="-128"/>
              </a:rPr>
              <a:t>***Payment of $106.8 million received subsequent to 30 September 2018. </a:t>
            </a:r>
            <a:endParaRPr kumimoji="0" lang="ja-JP" altLang="en-GB" sz="1400" dirty="0">
              <a:latin typeface="Calibri" pitchFamily="34" charset="0"/>
              <a:ea typeface="ＭＳ Ｐゴシック" pitchFamily="34" charset="-128"/>
            </a:endParaRPr>
          </a:p>
        </p:txBody>
      </p:sp>
    </p:spTree>
    <p:extLst>
      <p:ext uri="{BB962C8B-B14F-4D97-AF65-F5344CB8AC3E}">
        <p14:creationId xmlns:p14="http://schemas.microsoft.com/office/powerpoint/2010/main" val="2573771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29DE284-49AB-4A77-A74D-371E6AF0442D}"/>
              </a:ext>
            </a:extLst>
          </p:cNvPr>
          <p:cNvPicPr>
            <a:picLocks noChangeAspect="1" noChangeArrowheads="1"/>
          </p:cNvPicPr>
          <p:nvPr/>
        </p:nvPicPr>
        <p:blipFill>
          <a:blip r:embed="rId3"/>
          <a:srcRect/>
          <a:stretch>
            <a:fillRect/>
          </a:stretch>
        </p:blipFill>
        <p:spPr bwMode="auto">
          <a:xfrm>
            <a:off x="7827158" y="506879"/>
            <a:ext cx="1066800" cy="998900"/>
          </a:xfrm>
          <a:prstGeom prst="rect">
            <a:avLst/>
          </a:prstGeom>
          <a:noFill/>
          <a:ln w="9525">
            <a:noFill/>
            <a:miter lim="800000"/>
            <a:headEnd/>
            <a:tailEnd/>
          </a:ln>
        </p:spPr>
      </p:pic>
      <p:grpSp>
        <p:nvGrpSpPr>
          <p:cNvPr id="5" name="Group 37">
            <a:extLst>
              <a:ext uri="{FF2B5EF4-FFF2-40B4-BE49-F238E27FC236}">
                <a16:creationId xmlns:a16="http://schemas.microsoft.com/office/drawing/2014/main" id="{D3CCC434-1875-4C63-B740-6B1B8DD6047F}"/>
              </a:ext>
            </a:extLst>
          </p:cNvPr>
          <p:cNvGrpSpPr>
            <a:grpSpLocks/>
          </p:cNvGrpSpPr>
          <p:nvPr/>
        </p:nvGrpSpPr>
        <p:grpSpPr bwMode="auto">
          <a:xfrm>
            <a:off x="7776359" y="2116072"/>
            <a:ext cx="1162050" cy="630711"/>
            <a:chOff x="7658100" y="2106614"/>
            <a:chExt cx="1162050" cy="606425"/>
          </a:xfrm>
        </p:grpSpPr>
        <p:grpSp>
          <p:nvGrpSpPr>
            <p:cNvPr id="6" name="Group 58">
              <a:extLst>
                <a:ext uri="{FF2B5EF4-FFF2-40B4-BE49-F238E27FC236}">
                  <a16:creationId xmlns:a16="http://schemas.microsoft.com/office/drawing/2014/main" id="{CC29A632-8172-4EAE-9083-1D63C527042C}"/>
                </a:ext>
              </a:extLst>
            </p:cNvPr>
            <p:cNvGrpSpPr>
              <a:grpSpLocks/>
            </p:cNvGrpSpPr>
            <p:nvPr/>
          </p:nvGrpSpPr>
          <p:grpSpPr bwMode="auto">
            <a:xfrm>
              <a:off x="7667625" y="2106614"/>
              <a:ext cx="1152525" cy="606425"/>
              <a:chOff x="4830" y="1327"/>
              <a:chExt cx="726" cy="382"/>
            </a:xfrm>
          </p:grpSpPr>
          <p:sp>
            <p:nvSpPr>
              <p:cNvPr id="8" name="Text Box 59">
                <a:extLst>
                  <a:ext uri="{FF2B5EF4-FFF2-40B4-BE49-F238E27FC236}">
                    <a16:creationId xmlns:a16="http://schemas.microsoft.com/office/drawing/2014/main" id="{D645ACDD-961F-419F-880E-EB3C25310303}"/>
                  </a:ext>
                </a:extLst>
              </p:cNvPr>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B2B2B2"/>
                    </a:solidFill>
                  </a:rPr>
                  <a:t>Regular budget</a:t>
                </a:r>
              </a:p>
            </p:txBody>
          </p:sp>
          <p:sp>
            <p:nvSpPr>
              <p:cNvPr id="9" name="Text Box 60">
                <a:extLst>
                  <a:ext uri="{FF2B5EF4-FFF2-40B4-BE49-F238E27FC236}">
                    <a16:creationId xmlns:a16="http://schemas.microsoft.com/office/drawing/2014/main" id="{8D362643-2CF8-46CD-8531-25CEAAE80D83}"/>
                  </a:ext>
                </a:extLst>
              </p:cNvPr>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0066CC"/>
                    </a:solidFill>
                  </a:rPr>
                  <a:t>Peacekeeping</a:t>
                </a:r>
              </a:p>
            </p:txBody>
          </p:sp>
          <p:sp>
            <p:nvSpPr>
              <p:cNvPr id="10" name="Text Box 61">
                <a:extLst>
                  <a:ext uri="{FF2B5EF4-FFF2-40B4-BE49-F238E27FC236}">
                    <a16:creationId xmlns:a16="http://schemas.microsoft.com/office/drawing/2014/main" id="{8B06553B-C54C-4BA7-8D61-BC96420F36E2}"/>
                  </a:ext>
                </a:extLst>
              </p:cNvPr>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dirty="0">
                    <a:solidFill>
                      <a:srgbClr val="B2B2B2"/>
                    </a:solidFill>
                  </a:rPr>
                  <a:t>Tribunals</a:t>
                </a:r>
              </a:p>
            </p:txBody>
          </p:sp>
        </p:grpSp>
        <p:sp>
          <p:nvSpPr>
            <p:cNvPr id="7" name="Rectangle 63">
              <a:extLst>
                <a:ext uri="{FF2B5EF4-FFF2-40B4-BE49-F238E27FC236}">
                  <a16:creationId xmlns:a16="http://schemas.microsoft.com/office/drawing/2014/main" id="{2ED118B1-38E3-43D7-8F9D-6B75FAA5B374}"/>
                </a:ext>
              </a:extLst>
            </p:cNvPr>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p>
              <a:endParaRPr lang="en-US" altLang="en-US" sz="1800"/>
            </a:p>
          </p:txBody>
        </p:sp>
      </p:grpSp>
      <p:sp>
        <p:nvSpPr>
          <p:cNvPr id="11" name="Rectangle 6">
            <a:extLst>
              <a:ext uri="{FF2B5EF4-FFF2-40B4-BE49-F238E27FC236}">
                <a16:creationId xmlns:a16="http://schemas.microsoft.com/office/drawing/2014/main" id="{6832208F-2401-49D3-A3E6-6FB6080B868B}"/>
              </a:ext>
            </a:extLst>
          </p:cNvPr>
          <p:cNvSpPr txBox="1">
            <a:spLocks noGrp="1" noChangeArrowheads="1"/>
          </p:cNvSpPr>
          <p:nvPr/>
        </p:nvSpPr>
        <p:spPr bwMode="auto">
          <a:xfrm>
            <a:off x="6547634" y="6304812"/>
            <a:ext cx="2133600" cy="495322"/>
          </a:xfrm>
          <a:prstGeom prst="rect">
            <a:avLst/>
          </a:prstGeom>
          <a:noFill/>
          <a:ln w="9525">
            <a:noFill/>
            <a:miter lim="800000"/>
            <a:headEnd/>
            <a:tailEnd/>
          </a:ln>
        </p:spPr>
        <p:txBody>
          <a:bodyPr/>
          <a:lstStyle/>
          <a:p>
            <a:pPr algn="r"/>
            <a:r>
              <a:rPr lang="en-GB" altLang="en-US" sz="1400" dirty="0"/>
              <a:t>11</a:t>
            </a:r>
          </a:p>
        </p:txBody>
      </p:sp>
      <p:sp>
        <p:nvSpPr>
          <p:cNvPr id="12" name="Text Box 2">
            <a:extLst>
              <a:ext uri="{FF2B5EF4-FFF2-40B4-BE49-F238E27FC236}">
                <a16:creationId xmlns:a16="http://schemas.microsoft.com/office/drawing/2014/main" id="{64D7A5DD-75CD-40FA-97B0-E3D2F2F02817}"/>
              </a:ext>
            </a:extLst>
          </p:cNvPr>
          <p:cNvSpPr txBox="1">
            <a:spLocks noChangeArrowheads="1"/>
          </p:cNvSpPr>
          <p:nvPr/>
        </p:nvSpPr>
        <p:spPr bwMode="auto">
          <a:xfrm>
            <a:off x="0" y="131969"/>
            <a:ext cx="8733643" cy="830997"/>
          </a:xfrm>
          <a:prstGeom prst="rect">
            <a:avLst/>
          </a:prstGeom>
          <a:noFill/>
          <a:ln w="9525">
            <a:noFill/>
            <a:miter lim="800000"/>
            <a:headEnd/>
            <a:tailEnd/>
          </a:ln>
        </p:spPr>
        <p:txBody>
          <a:bodyPr wrap="square">
            <a:spAutoFit/>
          </a:bodyPr>
          <a:lstStyle/>
          <a:p>
            <a:r>
              <a:rPr lang="en-GB" altLang="ja-JP" sz="2400" dirty="0">
                <a:ea typeface="ＭＳ Ｐゴシック" pitchFamily="34" charset="-128"/>
              </a:rPr>
              <a:t>Chart 11 </a:t>
            </a:r>
            <a:r>
              <a:rPr lang="en-GB" altLang="ja-JP" sz="2400" b="1" dirty="0">
                <a:ea typeface="ＭＳ Ｐゴシック" pitchFamily="34" charset="-128"/>
              </a:rPr>
              <a:t>-</a:t>
            </a:r>
            <a:r>
              <a:rPr lang="en-GB" altLang="ja-JP" sz="2400" b="1" dirty="0">
                <a:solidFill>
                  <a:srgbClr val="0066CC"/>
                </a:solidFill>
                <a:ea typeface="ＭＳ Ｐゴシック" pitchFamily="34" charset="-128"/>
              </a:rPr>
              <a:t> </a:t>
            </a:r>
            <a:r>
              <a:rPr lang="en-GB" altLang="en-US" sz="2400" dirty="0">
                <a:solidFill>
                  <a:srgbClr val="0066CC"/>
                </a:solidFill>
              </a:rPr>
              <a:t>Unpaid Peacekeeping Assessments by Operation </a:t>
            </a:r>
          </a:p>
          <a:p>
            <a:r>
              <a:rPr lang="en-GB" altLang="en-US" sz="2400" dirty="0">
                <a:solidFill>
                  <a:srgbClr val="0066CC"/>
                </a:solidFill>
              </a:rPr>
              <a:t>as at 30 September 2018 </a:t>
            </a:r>
            <a:r>
              <a:rPr lang="en-GB" altLang="en-US" sz="2000" dirty="0"/>
              <a:t>(US$ millions)</a:t>
            </a:r>
          </a:p>
        </p:txBody>
      </p:sp>
      <p:sp>
        <p:nvSpPr>
          <p:cNvPr id="13" name="Text Box 6">
            <a:extLst>
              <a:ext uri="{FF2B5EF4-FFF2-40B4-BE49-F238E27FC236}">
                <a16:creationId xmlns:a16="http://schemas.microsoft.com/office/drawing/2014/main" id="{059BEB5E-EE7D-4E64-96D2-5FA03CA8B2D6}"/>
              </a:ext>
            </a:extLst>
          </p:cNvPr>
          <p:cNvSpPr txBox="1">
            <a:spLocks noChangeArrowheads="1"/>
          </p:cNvSpPr>
          <p:nvPr/>
        </p:nvSpPr>
        <p:spPr bwMode="auto">
          <a:xfrm>
            <a:off x="7639833" y="1603191"/>
            <a:ext cx="1441450" cy="475509"/>
          </a:xfrm>
          <a:prstGeom prst="rect">
            <a:avLst/>
          </a:prstGeom>
          <a:noFill/>
          <a:ln w="9525">
            <a:noFill/>
            <a:miter lim="800000"/>
            <a:headEnd/>
            <a:tailEnd/>
          </a:ln>
        </p:spPr>
        <p:txBody>
          <a:bodyPr wrap="none">
            <a:spAutoFit/>
          </a:bodyPr>
          <a:lstStyle/>
          <a:p>
            <a:r>
              <a:rPr lang="en-US" altLang="zh-CN" sz="1200" b="1" i="1" dirty="0">
                <a:solidFill>
                  <a:srgbClr val="336699"/>
                </a:solidFill>
                <a:ea typeface="SimSun" pitchFamily="2" charset="-122"/>
              </a:rPr>
              <a:t>The United Nations </a:t>
            </a:r>
            <a:br>
              <a:rPr lang="en-US" altLang="zh-CN" sz="1200" b="1" i="1" dirty="0">
                <a:solidFill>
                  <a:srgbClr val="336699"/>
                </a:solidFill>
                <a:ea typeface="SimSun" pitchFamily="2" charset="-122"/>
              </a:rPr>
            </a:br>
            <a:r>
              <a:rPr lang="en-US" altLang="zh-CN" sz="1200" b="1" i="1" dirty="0">
                <a:solidFill>
                  <a:srgbClr val="336699"/>
                </a:solidFill>
                <a:ea typeface="SimSun" pitchFamily="2" charset="-122"/>
              </a:rPr>
              <a:t>Financial Situation</a:t>
            </a:r>
            <a:endParaRPr lang="en-GB" altLang="en-US" sz="1200" b="1" i="1" dirty="0">
              <a:solidFill>
                <a:srgbClr val="336699"/>
              </a:solidFill>
            </a:endParaRPr>
          </a:p>
        </p:txBody>
      </p:sp>
      <p:graphicFrame>
        <p:nvGraphicFramePr>
          <p:cNvPr id="15" name="Object 14">
            <a:extLst>
              <a:ext uri="{FF2B5EF4-FFF2-40B4-BE49-F238E27FC236}">
                <a16:creationId xmlns:a16="http://schemas.microsoft.com/office/drawing/2014/main" id="{CA0CF1C7-1F82-4236-92F4-F9958181667D}"/>
              </a:ext>
            </a:extLst>
          </p:cNvPr>
          <p:cNvGraphicFramePr>
            <a:graphicFrameLocks noChangeAspect="1"/>
          </p:cNvGraphicFramePr>
          <p:nvPr>
            <p:extLst>
              <p:ext uri="{D42A27DB-BD31-4B8C-83A1-F6EECF244321}">
                <p14:modId xmlns:p14="http://schemas.microsoft.com/office/powerpoint/2010/main" val="2427719698"/>
              </p:ext>
            </p:extLst>
          </p:nvPr>
        </p:nvGraphicFramePr>
        <p:xfrm>
          <a:off x="1584325" y="1092200"/>
          <a:ext cx="4510088" cy="5715000"/>
        </p:xfrm>
        <a:graphic>
          <a:graphicData uri="http://schemas.openxmlformats.org/presentationml/2006/ole">
            <mc:AlternateContent xmlns:mc="http://schemas.openxmlformats.org/markup-compatibility/2006">
              <mc:Choice xmlns:v="urn:schemas-microsoft-com:vml" Requires="v">
                <p:oleObj spid="_x0000_s22861" name="Worksheet" r:id="rId4" imgW="3581314" imgH="5227416" progId="Excel.Sheet.12">
                  <p:embed/>
                </p:oleObj>
              </mc:Choice>
              <mc:Fallback>
                <p:oleObj name="Worksheet" r:id="rId4" imgW="3581314" imgH="5227416" progId="Excel.Sheet.12">
                  <p:embed/>
                  <p:pic>
                    <p:nvPicPr>
                      <p:cNvPr id="3" name="Object 2">
                        <a:extLst>
                          <a:ext uri="{FF2B5EF4-FFF2-40B4-BE49-F238E27FC236}">
                            <a16:creationId xmlns:a16="http://schemas.microsoft.com/office/drawing/2014/main" id="{1FD3BB4B-0976-4BE2-9C27-709450347D22}"/>
                          </a:ext>
                        </a:extLst>
                      </p:cNvPr>
                      <p:cNvPicPr/>
                      <p:nvPr/>
                    </p:nvPicPr>
                    <p:blipFill>
                      <a:blip r:embed="rId5"/>
                      <a:stretch>
                        <a:fillRect/>
                      </a:stretch>
                    </p:blipFill>
                    <p:spPr>
                      <a:xfrm>
                        <a:off x="1584325" y="1092200"/>
                        <a:ext cx="4510088" cy="5715000"/>
                      </a:xfrm>
                      <a:prstGeom prst="rect">
                        <a:avLst/>
                      </a:prstGeom>
                    </p:spPr>
                  </p:pic>
                </p:oleObj>
              </mc:Fallback>
            </mc:AlternateContent>
          </a:graphicData>
        </a:graphic>
      </p:graphicFrame>
      <p:sp>
        <p:nvSpPr>
          <p:cNvPr id="16" name="Rectangle 48">
            <a:extLst>
              <a:ext uri="{FF2B5EF4-FFF2-40B4-BE49-F238E27FC236}">
                <a16:creationId xmlns:a16="http://schemas.microsoft.com/office/drawing/2014/main" id="{8FEF3A3F-B548-4A85-8FF6-2870D89FF3A5}"/>
              </a:ext>
            </a:extLst>
          </p:cNvPr>
          <p:cNvSpPr>
            <a:spLocks/>
          </p:cNvSpPr>
          <p:nvPr/>
        </p:nvSpPr>
        <p:spPr bwMode="auto">
          <a:xfrm>
            <a:off x="7614434" y="57785"/>
            <a:ext cx="76200" cy="6764448"/>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Tree>
    <p:extLst>
      <p:ext uri="{BB962C8B-B14F-4D97-AF65-F5344CB8AC3E}">
        <p14:creationId xmlns:p14="http://schemas.microsoft.com/office/powerpoint/2010/main" val="2272231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US" altLang="ja-JP" sz="1400" dirty="0">
                <a:latin typeface="Calibri" pitchFamily="34" charset="0"/>
                <a:ea typeface="ＭＳ Ｐゴシック" pitchFamily="34" charset="-128"/>
              </a:rPr>
              <a:t>12</a:t>
            </a:r>
            <a:endParaRPr kumimoji="0" lang="en-GB" altLang="ja-JP" sz="1400" dirty="0">
              <a:latin typeface="Calibri" pitchFamily="34" charset="0"/>
              <a:ea typeface="ＭＳ Ｐゴシック" pitchFamily="34" charset="-128"/>
            </a:endParaRPr>
          </a:p>
        </p:txBody>
      </p:sp>
      <p:sp>
        <p:nvSpPr>
          <p:cNvPr id="12291" name="Text Box 46"/>
          <p:cNvSpPr txBox="1">
            <a:spLocks noChangeArrowheads="1"/>
          </p:cNvSpPr>
          <p:nvPr/>
        </p:nvSpPr>
        <p:spPr bwMode="auto">
          <a:xfrm>
            <a:off x="208519" y="6109884"/>
            <a:ext cx="48988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600" dirty="0">
                <a:latin typeface="Calibri" pitchFamily="34" charset="0"/>
                <a:ea typeface="ＭＳ Ｐゴシック" pitchFamily="34" charset="-128"/>
              </a:rPr>
              <a:t>*Compared to 32 Member States at 30 September 2017</a:t>
            </a:r>
          </a:p>
        </p:txBody>
      </p:sp>
      <p:sp>
        <p:nvSpPr>
          <p:cNvPr id="12292" name="Line 58"/>
          <p:cNvSpPr>
            <a:spLocks noChangeShapeType="1"/>
          </p:cNvSpPr>
          <p:nvPr/>
        </p:nvSpPr>
        <p:spPr bwMode="auto">
          <a:xfrm>
            <a:off x="152400" y="14478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2293" name="Line 59"/>
          <p:cNvSpPr>
            <a:spLocks noChangeShapeType="1"/>
          </p:cNvSpPr>
          <p:nvPr/>
        </p:nvSpPr>
        <p:spPr bwMode="auto">
          <a:xfrm>
            <a:off x="152400" y="91440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2294" name="Line 60"/>
          <p:cNvSpPr>
            <a:spLocks noChangeShapeType="1"/>
          </p:cNvSpPr>
          <p:nvPr/>
        </p:nvSpPr>
        <p:spPr bwMode="auto">
          <a:xfrm>
            <a:off x="152400" y="14478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2295" name="Line 61"/>
          <p:cNvSpPr>
            <a:spLocks noChangeShapeType="1"/>
          </p:cNvSpPr>
          <p:nvPr/>
        </p:nvSpPr>
        <p:spPr bwMode="auto">
          <a:xfrm>
            <a:off x="7924800" y="14478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2296" name="Line 62"/>
          <p:cNvSpPr>
            <a:spLocks noChangeShapeType="1"/>
          </p:cNvSpPr>
          <p:nvPr/>
        </p:nvSpPr>
        <p:spPr bwMode="auto">
          <a:xfrm>
            <a:off x="1639889"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2297" name="Line 63"/>
          <p:cNvSpPr>
            <a:spLocks noChangeShapeType="1"/>
          </p:cNvSpPr>
          <p:nvPr/>
        </p:nvSpPr>
        <p:spPr bwMode="auto">
          <a:xfrm>
            <a:off x="1639889"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2298" name="Line 64"/>
          <p:cNvSpPr>
            <a:spLocks noChangeShapeType="1"/>
          </p:cNvSpPr>
          <p:nvPr/>
        </p:nvSpPr>
        <p:spPr bwMode="auto">
          <a:xfrm>
            <a:off x="3198841"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2299" name="Line 65"/>
          <p:cNvSpPr>
            <a:spLocks noChangeShapeType="1"/>
          </p:cNvSpPr>
          <p:nvPr/>
        </p:nvSpPr>
        <p:spPr bwMode="auto">
          <a:xfrm>
            <a:off x="3198841"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2300" name="Line 66"/>
          <p:cNvSpPr>
            <a:spLocks noChangeShapeType="1"/>
          </p:cNvSpPr>
          <p:nvPr/>
        </p:nvSpPr>
        <p:spPr bwMode="auto">
          <a:xfrm>
            <a:off x="4757745" y="14478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2301" name="Line 67"/>
          <p:cNvSpPr>
            <a:spLocks noChangeShapeType="1"/>
          </p:cNvSpPr>
          <p:nvPr/>
        </p:nvSpPr>
        <p:spPr bwMode="auto">
          <a:xfrm>
            <a:off x="4757745" y="91440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2302" name="Line 68"/>
          <p:cNvSpPr>
            <a:spLocks noChangeShapeType="1"/>
          </p:cNvSpPr>
          <p:nvPr/>
        </p:nvSpPr>
        <p:spPr bwMode="auto">
          <a:xfrm>
            <a:off x="6315095" y="14478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2303" name="Line 69"/>
          <p:cNvSpPr>
            <a:spLocks noChangeShapeType="1"/>
          </p:cNvSpPr>
          <p:nvPr/>
        </p:nvSpPr>
        <p:spPr bwMode="auto">
          <a:xfrm>
            <a:off x="6315095" y="91440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2304" name="Text Box 77"/>
          <p:cNvSpPr txBox="1">
            <a:spLocks noChangeArrowheads="1"/>
          </p:cNvSpPr>
          <p:nvPr/>
        </p:nvSpPr>
        <p:spPr bwMode="auto">
          <a:xfrm>
            <a:off x="152400" y="196397"/>
            <a:ext cx="7252691"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dirty="0">
                <a:latin typeface="Calibri" pitchFamily="34" charset="0"/>
                <a:ea typeface="ＭＳ Ｐゴシック" pitchFamily="34" charset="-128"/>
              </a:rPr>
              <a:t>Chart 12 - </a:t>
            </a:r>
            <a:r>
              <a:rPr kumimoji="0" lang="en-GB" altLang="ja-JP" dirty="0">
                <a:solidFill>
                  <a:srgbClr val="0066CC"/>
                </a:solidFill>
                <a:latin typeface="Calibri" pitchFamily="34" charset="0"/>
                <a:ea typeface="ＭＳ Ｐゴシック" pitchFamily="34" charset="-128"/>
              </a:rPr>
              <a:t>Peacekeeping Assessments</a:t>
            </a:r>
            <a:r>
              <a:rPr kumimoji="0" lang="en-GB" altLang="ja-JP" dirty="0">
                <a:latin typeface="Calibri" pitchFamily="34" charset="0"/>
                <a:ea typeface="ＭＳ Ｐゴシック" pitchFamily="34" charset="-128"/>
              </a:rPr>
              <a:t> </a:t>
            </a:r>
            <a:br>
              <a:rPr kumimoji="0" lang="en-GB" altLang="ja-JP" sz="3600" dirty="0">
                <a:latin typeface="Calibri" pitchFamily="34" charset="0"/>
                <a:ea typeface="ＭＳ Ｐゴシック" pitchFamily="34" charset="-128"/>
              </a:rPr>
            </a:br>
            <a:r>
              <a:rPr kumimoji="0" lang="en-GB" altLang="ja-JP" sz="1900" dirty="0">
                <a:latin typeface="Calibri" pitchFamily="34" charset="0"/>
                <a:ea typeface="ＭＳ Ｐゴシック" pitchFamily="34" charset="-128"/>
              </a:rPr>
              <a:t>Fully paid - due and payable at 30 September 2018: 41 Member States*</a:t>
            </a:r>
          </a:p>
        </p:txBody>
      </p:sp>
      <p:pic>
        <p:nvPicPr>
          <p:cNvPr id="123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81000"/>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Rectangle 48"/>
          <p:cNvSpPr>
            <a:spLocks/>
          </p:cNvSpPr>
          <p:nvPr/>
        </p:nvSpPr>
        <p:spPr bwMode="auto">
          <a:xfrm>
            <a:off x="7543800" y="201613"/>
            <a:ext cx="76200" cy="6503987"/>
          </a:xfrm>
          <a:prstGeom prst="rect">
            <a:avLst/>
          </a:prstGeom>
          <a:solidFill>
            <a:srgbClr val="0066CC"/>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dirty="0">
              <a:solidFill>
                <a:srgbClr val="FFFFFF"/>
              </a:solidFill>
              <a:latin typeface="Cambria" pitchFamily="18" charset="0"/>
              <a:ea typeface="SimSun" pitchFamily="2" charset="-122"/>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p:txBody>
      </p:sp>
      <p:sp>
        <p:nvSpPr>
          <p:cNvPr id="12307" name="Text Box 6"/>
          <p:cNvSpPr txBox="1">
            <a:spLocks noChangeArrowheads="1"/>
          </p:cNvSpPr>
          <p:nvPr/>
        </p:nvSpPr>
        <p:spPr bwMode="auto">
          <a:xfrm>
            <a:off x="7664450" y="144780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dirty="0">
                <a:solidFill>
                  <a:srgbClr val="336699"/>
                </a:solidFill>
                <a:latin typeface="Calibri" pitchFamily="34" charset="0"/>
                <a:ea typeface="SimSun" pitchFamily="2" charset="-122"/>
              </a:rPr>
              <a:t>The United Nations </a:t>
            </a:r>
            <a:br>
              <a:rPr kumimoji="0" lang="en-US" altLang="zh-CN" sz="1200" b="1" i="1" dirty="0">
                <a:solidFill>
                  <a:srgbClr val="336699"/>
                </a:solidFill>
                <a:latin typeface="Calibri" pitchFamily="34" charset="0"/>
                <a:ea typeface="SimSun" pitchFamily="2" charset="-122"/>
              </a:rPr>
            </a:br>
            <a:r>
              <a:rPr kumimoji="0" lang="en-US" altLang="zh-CN" sz="1200" b="1" i="1" dirty="0">
                <a:solidFill>
                  <a:srgbClr val="336699"/>
                </a:solidFill>
                <a:latin typeface="Calibri" pitchFamily="34" charset="0"/>
                <a:ea typeface="SimSun" pitchFamily="2" charset="-122"/>
              </a:rPr>
              <a:t>Financial Situation</a:t>
            </a:r>
            <a:endParaRPr kumimoji="0" lang="en-GB" altLang="ja-JP" sz="1200" b="1" i="1" dirty="0">
              <a:solidFill>
                <a:srgbClr val="336699"/>
              </a:solidFill>
              <a:latin typeface="Calibri" pitchFamily="34" charset="0"/>
              <a:ea typeface="ＭＳ Ｐゴシック" pitchFamily="34" charset="-128"/>
            </a:endParaRPr>
          </a:p>
        </p:txBody>
      </p:sp>
      <p:grpSp>
        <p:nvGrpSpPr>
          <p:cNvPr id="12308" name="Group 37"/>
          <p:cNvGrpSpPr>
            <a:grpSpLocks/>
          </p:cNvGrpSpPr>
          <p:nvPr/>
        </p:nvGrpSpPr>
        <p:grpSpPr bwMode="auto">
          <a:xfrm>
            <a:off x="7658115" y="2106614"/>
            <a:ext cx="1162050" cy="606425"/>
            <a:chOff x="7658100" y="2106614"/>
            <a:chExt cx="1162050" cy="606425"/>
          </a:xfrm>
        </p:grpSpPr>
        <p:grpSp>
          <p:nvGrpSpPr>
            <p:cNvPr id="12312" name="Group 58"/>
            <p:cNvGrpSpPr>
              <a:grpSpLocks/>
            </p:cNvGrpSpPr>
            <p:nvPr/>
          </p:nvGrpSpPr>
          <p:grpSpPr bwMode="auto">
            <a:xfrm>
              <a:off x="7667625" y="2106614"/>
              <a:ext cx="1152525" cy="606425"/>
              <a:chOff x="4830" y="1327"/>
              <a:chExt cx="726" cy="382"/>
            </a:xfrm>
          </p:grpSpPr>
          <p:sp>
            <p:nvSpPr>
              <p:cNvPr id="12314" name="Text Box 59"/>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Regular budget</a:t>
                </a:r>
              </a:p>
            </p:txBody>
          </p:sp>
          <p:sp>
            <p:nvSpPr>
              <p:cNvPr id="12315" name="Text Box 60"/>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0066CC"/>
                    </a:solidFill>
                    <a:latin typeface="Calibri" pitchFamily="34" charset="0"/>
                    <a:ea typeface="ＭＳ Ｐゴシック" pitchFamily="34" charset="-128"/>
                  </a:rPr>
                  <a:t>Peacekeeping</a:t>
                </a:r>
              </a:p>
            </p:txBody>
          </p:sp>
          <p:sp>
            <p:nvSpPr>
              <p:cNvPr id="12316" name="Text Box 61"/>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Tribunals</a:t>
                </a:r>
              </a:p>
            </p:txBody>
          </p:sp>
        </p:grpSp>
        <p:sp>
          <p:nvSpPr>
            <p:cNvPr id="12313" name="Rectangle 63"/>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latin typeface="Calibri" pitchFamily="34" charset="0"/>
              </a:endParaRPr>
            </a:p>
          </p:txBody>
        </p:sp>
      </p:grpSp>
      <p:pic>
        <p:nvPicPr>
          <p:cNvPr id="12309"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295414"/>
            <a:ext cx="14287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0" name="Rectangle 55"/>
          <p:cNvSpPr>
            <a:spLocks noChangeArrowheads="1"/>
          </p:cNvSpPr>
          <p:nvPr/>
        </p:nvSpPr>
        <p:spPr bwMode="auto">
          <a:xfrm>
            <a:off x="1676400" y="1600200"/>
            <a:ext cx="23622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None/>
            </a:pPr>
            <a:endParaRPr kumimoji="0" lang="en-US" altLang="ja-JP" sz="1600" b="1" dirty="0">
              <a:latin typeface="Calibri" pitchFamily="34" charset="0"/>
              <a:ea typeface="ＭＳ Ｐゴシック" pitchFamily="34" charset="-128"/>
            </a:endParaRPr>
          </a:p>
          <a:p>
            <a:pPr algn="r" eaLnBrk="1" hangingPunct="1">
              <a:spcBef>
                <a:spcPct val="0"/>
              </a:spcBef>
              <a:buFontTx/>
              <a:buNone/>
            </a:pPr>
            <a:endParaRPr kumimoji="0" lang="en-US" altLang="ja-JP" sz="1600" b="1" dirty="0">
              <a:latin typeface="Calibri" pitchFamily="34" charset="0"/>
              <a:ea typeface="ＭＳ Ｐゴシック" pitchFamily="34" charset="-128"/>
            </a:endParaRPr>
          </a:p>
          <a:p>
            <a:pPr algn="r" eaLnBrk="1" hangingPunct="1">
              <a:spcBef>
                <a:spcPct val="0"/>
              </a:spcBef>
              <a:buFontTx/>
              <a:buNone/>
            </a:pPr>
            <a:endParaRPr kumimoji="0" lang="en-US" altLang="ja-JP" sz="1600" b="1" dirty="0">
              <a:latin typeface="Calibri" pitchFamily="34" charset="0"/>
              <a:ea typeface="ＭＳ Ｐゴシック" pitchFamily="34" charset="-128"/>
            </a:endParaRPr>
          </a:p>
          <a:p>
            <a:pPr algn="r" eaLnBrk="1" hangingPunct="1">
              <a:spcBef>
                <a:spcPct val="0"/>
              </a:spcBef>
              <a:buFontTx/>
              <a:buNone/>
            </a:pPr>
            <a:endParaRPr kumimoji="0" lang="en-US" altLang="ja-JP" sz="1600" b="1" dirty="0">
              <a:latin typeface="Calibri" pitchFamily="34" charset="0"/>
              <a:ea typeface="ＭＳ Ｐゴシック" pitchFamily="34" charset="-128"/>
            </a:endParaRPr>
          </a:p>
          <a:p>
            <a:pPr algn="r" eaLnBrk="1" hangingPunct="1">
              <a:spcBef>
                <a:spcPct val="0"/>
              </a:spcBef>
              <a:buFontTx/>
              <a:buNone/>
            </a:pPr>
            <a:endParaRPr kumimoji="0" lang="en-US" altLang="ja-JP" sz="1600" b="1" dirty="0">
              <a:latin typeface="Calibri" pitchFamily="34" charset="0"/>
              <a:ea typeface="ＭＳ Ｐゴシック" pitchFamily="34" charset="-128"/>
            </a:endParaRPr>
          </a:p>
          <a:p>
            <a:pPr algn="r" eaLnBrk="1" hangingPunct="1">
              <a:spcBef>
                <a:spcPct val="0"/>
              </a:spcBef>
              <a:buFontTx/>
              <a:buNone/>
            </a:pPr>
            <a:endParaRPr kumimoji="0" lang="en-US" altLang="ja-JP" sz="1600" b="1" dirty="0">
              <a:latin typeface="Calibri" pitchFamily="34" charset="0"/>
              <a:ea typeface="ＭＳ Ｐゴシック" pitchFamily="34" charset="-128"/>
            </a:endParaRPr>
          </a:p>
          <a:p>
            <a:pPr algn="r" eaLnBrk="1" hangingPunct="1">
              <a:spcBef>
                <a:spcPct val="0"/>
              </a:spcBef>
              <a:buFontTx/>
              <a:buNone/>
            </a:pPr>
            <a:endParaRPr kumimoji="0" lang="en-US" altLang="ja-JP" sz="1600" b="1" dirty="0">
              <a:latin typeface="Calibri" pitchFamily="34" charset="0"/>
              <a:ea typeface="ＭＳ Ｐゴシック" pitchFamily="34" charset="-128"/>
            </a:endParaRPr>
          </a:p>
          <a:p>
            <a:pPr algn="r" eaLnBrk="1" hangingPunct="1">
              <a:spcBef>
                <a:spcPct val="0"/>
              </a:spcBef>
              <a:buFontTx/>
              <a:buNone/>
            </a:pPr>
            <a:endParaRPr kumimoji="0" lang="en-US" altLang="ja-JP" sz="1600" b="1" dirty="0">
              <a:latin typeface="Calibri" pitchFamily="34" charset="0"/>
              <a:ea typeface="ＭＳ Ｐゴシック" pitchFamily="34" charset="-128"/>
            </a:endParaRPr>
          </a:p>
          <a:p>
            <a:pPr algn="r" eaLnBrk="1" hangingPunct="1">
              <a:spcBef>
                <a:spcPct val="0"/>
              </a:spcBef>
              <a:buFontTx/>
              <a:buNone/>
            </a:pPr>
            <a:endParaRPr kumimoji="0" lang="en-US" altLang="ja-JP" sz="1600" b="1" dirty="0">
              <a:latin typeface="Calibri" pitchFamily="34" charset="0"/>
              <a:ea typeface="ＭＳ Ｐゴシック" pitchFamily="34" charset="-128"/>
            </a:endParaRPr>
          </a:p>
          <a:p>
            <a:pPr algn="r" eaLnBrk="1" hangingPunct="1">
              <a:spcBef>
                <a:spcPct val="0"/>
              </a:spcBef>
              <a:buFontTx/>
              <a:buNone/>
            </a:pPr>
            <a:endParaRPr kumimoji="0" lang="en-US" altLang="ja-JP" sz="1600" b="1" dirty="0">
              <a:latin typeface="Calibri" pitchFamily="34" charset="0"/>
              <a:ea typeface="ＭＳ Ｐゴシック" pitchFamily="34" charset="-128"/>
            </a:endParaRPr>
          </a:p>
          <a:p>
            <a:pPr algn="r" eaLnBrk="1" hangingPunct="1">
              <a:spcBef>
                <a:spcPct val="0"/>
              </a:spcBef>
              <a:buFontTx/>
              <a:buNone/>
            </a:pPr>
            <a:endParaRPr kumimoji="0" lang="en-US" altLang="en-US" sz="1600" b="1" dirty="0">
              <a:latin typeface="Calibri" pitchFamily="34" charset="0"/>
            </a:endParaRPr>
          </a:p>
        </p:txBody>
      </p:sp>
      <p:sp>
        <p:nvSpPr>
          <p:cNvPr id="12311" name="Rectangle 57"/>
          <p:cNvSpPr>
            <a:spLocks noChangeArrowheads="1"/>
          </p:cNvSpPr>
          <p:nvPr/>
        </p:nvSpPr>
        <p:spPr bwMode="auto">
          <a:xfrm>
            <a:off x="5286354" y="1683560"/>
            <a:ext cx="2329524" cy="380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None/>
            </a:pPr>
            <a:r>
              <a:rPr kumimoji="0" lang="en-US" altLang="ja-JP" sz="1600" b="1" dirty="0">
                <a:latin typeface="Calibri" pitchFamily="34" charset="0"/>
                <a:ea typeface="ＭＳ Ｐゴシック" pitchFamily="34" charset="-128"/>
              </a:rPr>
              <a:t>Monaco</a:t>
            </a:r>
          </a:p>
          <a:p>
            <a:pPr eaLnBrk="1" hangingPunct="1">
              <a:spcBef>
                <a:spcPct val="0"/>
              </a:spcBef>
              <a:buNone/>
            </a:pPr>
            <a:r>
              <a:rPr kumimoji="0" lang="en-US" altLang="ja-JP" sz="1600" b="1" dirty="0">
                <a:latin typeface="Calibri" pitchFamily="34" charset="0"/>
                <a:ea typeface="ＭＳ Ｐゴシック" pitchFamily="34" charset="-128"/>
              </a:rPr>
              <a:t>Netherlands</a:t>
            </a:r>
          </a:p>
          <a:p>
            <a:pPr eaLnBrk="1" hangingPunct="1">
              <a:spcBef>
                <a:spcPct val="0"/>
              </a:spcBef>
              <a:buNone/>
            </a:pPr>
            <a:r>
              <a:rPr kumimoji="0" lang="en-US" altLang="ja-JP" sz="1600" b="1" dirty="0">
                <a:latin typeface="Calibri" pitchFamily="34" charset="0"/>
                <a:ea typeface="ＭＳ Ｐゴシック" pitchFamily="34" charset="-128"/>
              </a:rPr>
              <a:t>New Zealand</a:t>
            </a:r>
          </a:p>
          <a:p>
            <a:pPr eaLnBrk="1" hangingPunct="1">
              <a:spcBef>
                <a:spcPct val="0"/>
              </a:spcBef>
              <a:buNone/>
            </a:pPr>
            <a:r>
              <a:rPr kumimoji="0" lang="en-US" altLang="ja-JP" sz="1600" b="1" dirty="0">
                <a:latin typeface="Calibri" pitchFamily="34" charset="0"/>
                <a:ea typeface="ＭＳ Ｐゴシック" pitchFamily="34" charset="-128"/>
              </a:rPr>
              <a:t>Norway</a:t>
            </a:r>
          </a:p>
          <a:p>
            <a:pPr eaLnBrk="1" hangingPunct="1">
              <a:spcBef>
                <a:spcPct val="0"/>
              </a:spcBef>
              <a:buNone/>
            </a:pPr>
            <a:r>
              <a:rPr kumimoji="0" lang="en-US" altLang="ja-JP" sz="1600" b="1" dirty="0">
                <a:latin typeface="Calibri" pitchFamily="34" charset="0"/>
                <a:ea typeface="ＭＳ Ｐゴシック" pitchFamily="34" charset="-128"/>
              </a:rPr>
              <a:t>Poland</a:t>
            </a:r>
          </a:p>
          <a:p>
            <a:pPr eaLnBrk="1" hangingPunct="1">
              <a:spcBef>
                <a:spcPct val="0"/>
              </a:spcBef>
              <a:buNone/>
            </a:pPr>
            <a:r>
              <a:rPr kumimoji="0" lang="en-US" altLang="ja-JP" sz="1600" b="1" dirty="0">
                <a:latin typeface="Calibri" pitchFamily="34" charset="0"/>
                <a:ea typeface="ＭＳ Ｐゴシック" pitchFamily="34" charset="-128"/>
              </a:rPr>
              <a:t>Qatar</a:t>
            </a:r>
          </a:p>
          <a:p>
            <a:pPr eaLnBrk="1" hangingPunct="1">
              <a:spcBef>
                <a:spcPct val="0"/>
              </a:spcBef>
              <a:buNone/>
            </a:pPr>
            <a:r>
              <a:rPr kumimoji="0" lang="en-US" altLang="ja-JP" sz="1600" b="1" dirty="0">
                <a:latin typeface="Calibri" pitchFamily="34" charset="0"/>
                <a:ea typeface="ＭＳ Ｐゴシック" pitchFamily="34" charset="-128"/>
              </a:rPr>
              <a:t>Russian Federation</a:t>
            </a:r>
          </a:p>
          <a:p>
            <a:pPr eaLnBrk="1" hangingPunct="1">
              <a:spcBef>
                <a:spcPct val="0"/>
              </a:spcBef>
              <a:buNone/>
            </a:pPr>
            <a:r>
              <a:rPr kumimoji="0" lang="en-US" altLang="ja-JP" sz="1600" b="1" dirty="0">
                <a:latin typeface="Calibri" pitchFamily="34" charset="0"/>
                <a:ea typeface="ＭＳ Ｐゴシック" pitchFamily="34" charset="-128"/>
              </a:rPr>
              <a:t>Samoa</a:t>
            </a:r>
          </a:p>
          <a:p>
            <a:pPr eaLnBrk="1" hangingPunct="1">
              <a:spcBef>
                <a:spcPct val="0"/>
              </a:spcBef>
              <a:buNone/>
            </a:pPr>
            <a:r>
              <a:rPr kumimoji="0" lang="en-US" altLang="ja-JP" sz="1600" b="1" dirty="0">
                <a:latin typeface="Calibri" pitchFamily="34" charset="0"/>
                <a:ea typeface="ＭＳ Ｐゴシック" pitchFamily="34" charset="-128"/>
              </a:rPr>
              <a:t>Singapore</a:t>
            </a:r>
          </a:p>
          <a:p>
            <a:pPr eaLnBrk="1" hangingPunct="1">
              <a:spcBef>
                <a:spcPct val="0"/>
              </a:spcBef>
              <a:buNone/>
            </a:pPr>
            <a:r>
              <a:rPr kumimoji="0" lang="en-US" altLang="ja-JP" sz="1600" b="1" dirty="0">
                <a:latin typeface="Calibri" pitchFamily="34" charset="0"/>
                <a:ea typeface="ＭＳ Ｐゴシック" pitchFamily="34" charset="-128"/>
              </a:rPr>
              <a:t>Slovenia</a:t>
            </a:r>
          </a:p>
          <a:p>
            <a:pPr eaLnBrk="1" hangingPunct="1">
              <a:spcBef>
                <a:spcPct val="0"/>
              </a:spcBef>
              <a:buNone/>
            </a:pPr>
            <a:r>
              <a:rPr kumimoji="0" lang="en-US" altLang="ja-JP" sz="1600" b="1" dirty="0">
                <a:latin typeface="Calibri" pitchFamily="34" charset="0"/>
                <a:ea typeface="ＭＳ Ｐゴシック" pitchFamily="34" charset="-128"/>
              </a:rPr>
              <a:t>Sweden</a:t>
            </a:r>
          </a:p>
          <a:p>
            <a:pPr eaLnBrk="1" hangingPunct="1">
              <a:spcBef>
                <a:spcPct val="0"/>
              </a:spcBef>
              <a:buNone/>
            </a:pPr>
            <a:r>
              <a:rPr kumimoji="0" lang="en-US" altLang="ja-JP" sz="1600" b="1" dirty="0">
                <a:latin typeface="Calibri" pitchFamily="34" charset="0"/>
                <a:ea typeface="ＭＳ Ｐゴシック" pitchFamily="34" charset="-128"/>
              </a:rPr>
              <a:t>Switzerland</a:t>
            </a:r>
          </a:p>
          <a:p>
            <a:pPr eaLnBrk="1" hangingPunct="1">
              <a:spcBef>
                <a:spcPct val="0"/>
              </a:spcBef>
              <a:buNone/>
            </a:pPr>
            <a:r>
              <a:rPr kumimoji="0" lang="en-US" altLang="ja-JP" sz="1600" b="1" dirty="0">
                <a:latin typeface="Calibri" pitchFamily="34" charset="0"/>
                <a:ea typeface="ＭＳ Ｐゴシック" pitchFamily="34" charset="-128"/>
              </a:rPr>
              <a:t>Thailand</a:t>
            </a: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buFontTx/>
              <a:buNone/>
            </a:pPr>
            <a:endParaRPr kumimoji="0" lang="en-US" altLang="en-US" sz="1600" dirty="0">
              <a:solidFill>
                <a:schemeClr val="folHlink"/>
              </a:solidFill>
            </a:endParaRPr>
          </a:p>
        </p:txBody>
      </p:sp>
      <p:sp>
        <p:nvSpPr>
          <p:cNvPr id="32" name="Rectangle 57"/>
          <p:cNvSpPr>
            <a:spLocks noChangeArrowheads="1"/>
          </p:cNvSpPr>
          <p:nvPr/>
        </p:nvSpPr>
        <p:spPr bwMode="auto">
          <a:xfrm>
            <a:off x="1771649" y="1683560"/>
            <a:ext cx="2286000" cy="392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600" b="1" dirty="0">
                <a:latin typeface="Calibri" pitchFamily="34" charset="0"/>
                <a:ea typeface="ＭＳ Ｐゴシック" pitchFamily="34" charset="-128"/>
              </a:rPr>
              <a:t>Algeria</a:t>
            </a:r>
          </a:p>
          <a:p>
            <a:pPr eaLnBrk="1" hangingPunct="1">
              <a:spcBef>
                <a:spcPct val="0"/>
              </a:spcBef>
              <a:buFontTx/>
              <a:buNone/>
            </a:pPr>
            <a:r>
              <a:rPr kumimoji="0" lang="en-US" altLang="ja-JP" sz="1600" b="1" dirty="0">
                <a:latin typeface="Calibri" pitchFamily="34" charset="0"/>
                <a:ea typeface="ＭＳ Ｐゴシック" pitchFamily="34" charset="-128"/>
              </a:rPr>
              <a:t>Armenia</a:t>
            </a:r>
          </a:p>
          <a:p>
            <a:pPr eaLnBrk="1" hangingPunct="1">
              <a:spcBef>
                <a:spcPct val="0"/>
              </a:spcBef>
              <a:buFontTx/>
              <a:buNone/>
            </a:pPr>
            <a:r>
              <a:rPr kumimoji="0" lang="en-US" altLang="ja-JP" sz="1600" b="1" dirty="0">
                <a:latin typeface="Calibri" pitchFamily="34" charset="0"/>
                <a:ea typeface="ＭＳ Ｐゴシック" pitchFamily="34" charset="-128"/>
              </a:rPr>
              <a:t>Australia</a:t>
            </a:r>
          </a:p>
          <a:p>
            <a:pPr eaLnBrk="1" hangingPunct="1">
              <a:spcBef>
                <a:spcPct val="0"/>
              </a:spcBef>
              <a:buFontTx/>
              <a:buNone/>
            </a:pPr>
            <a:r>
              <a:rPr kumimoji="0" lang="en-US" altLang="ja-JP" sz="1600" b="1" dirty="0">
                <a:latin typeface="Calibri" pitchFamily="34" charset="0"/>
                <a:ea typeface="ＭＳ Ｐゴシック" pitchFamily="34" charset="-128"/>
              </a:rPr>
              <a:t>Bahrain</a:t>
            </a:r>
          </a:p>
          <a:p>
            <a:pPr eaLnBrk="1" hangingPunct="1">
              <a:spcBef>
                <a:spcPct val="0"/>
              </a:spcBef>
              <a:buFontTx/>
              <a:buNone/>
            </a:pPr>
            <a:r>
              <a:rPr kumimoji="0" lang="en-US" altLang="ja-JP" sz="1600" b="1" dirty="0">
                <a:latin typeface="Calibri" pitchFamily="34" charset="0"/>
                <a:ea typeface="ＭＳ Ｐゴシック" pitchFamily="34" charset="-128"/>
              </a:rPr>
              <a:t>Belgium</a:t>
            </a:r>
          </a:p>
          <a:p>
            <a:pPr eaLnBrk="1" hangingPunct="1">
              <a:spcBef>
                <a:spcPct val="0"/>
              </a:spcBef>
              <a:buFontTx/>
              <a:buNone/>
            </a:pPr>
            <a:r>
              <a:rPr kumimoji="0" lang="en-US" altLang="ja-JP" sz="1600" b="1" dirty="0">
                <a:latin typeface="Calibri" pitchFamily="34" charset="0"/>
                <a:ea typeface="ＭＳ Ｐゴシック" pitchFamily="34" charset="-128"/>
              </a:rPr>
              <a:t>Bhutan</a:t>
            </a:r>
          </a:p>
          <a:p>
            <a:pPr eaLnBrk="1" hangingPunct="1">
              <a:spcBef>
                <a:spcPct val="0"/>
              </a:spcBef>
              <a:buFontTx/>
              <a:buNone/>
            </a:pPr>
            <a:r>
              <a:rPr kumimoji="0" lang="en-US" altLang="ja-JP" sz="1600" b="1" dirty="0">
                <a:latin typeface="Calibri" pitchFamily="34" charset="0"/>
                <a:ea typeface="ＭＳ Ｐゴシック" pitchFamily="34" charset="-128"/>
              </a:rPr>
              <a:t>Brunei Darussalam</a:t>
            </a:r>
          </a:p>
          <a:p>
            <a:pPr eaLnBrk="1" hangingPunct="1">
              <a:spcBef>
                <a:spcPct val="0"/>
              </a:spcBef>
              <a:buFontTx/>
              <a:buNone/>
            </a:pPr>
            <a:r>
              <a:rPr kumimoji="0" lang="en-US" altLang="ja-JP" sz="1600" b="1" dirty="0">
                <a:latin typeface="Calibri" pitchFamily="34" charset="0"/>
                <a:ea typeface="ＭＳ Ｐゴシック" pitchFamily="34" charset="-128"/>
              </a:rPr>
              <a:t>Bulgaria</a:t>
            </a:r>
          </a:p>
          <a:p>
            <a:pPr eaLnBrk="1" hangingPunct="1">
              <a:spcBef>
                <a:spcPct val="0"/>
              </a:spcBef>
              <a:buFontTx/>
              <a:buNone/>
            </a:pPr>
            <a:r>
              <a:rPr kumimoji="0" lang="en-US" altLang="ja-JP" sz="1600" b="1" dirty="0">
                <a:latin typeface="Calibri" pitchFamily="34" charset="0"/>
                <a:ea typeface="ＭＳ Ｐゴシック" pitchFamily="34" charset="-128"/>
              </a:rPr>
              <a:t>Canada</a:t>
            </a:r>
          </a:p>
          <a:p>
            <a:pPr eaLnBrk="1" hangingPunct="1">
              <a:spcBef>
                <a:spcPct val="0"/>
              </a:spcBef>
              <a:buFontTx/>
              <a:buNone/>
            </a:pPr>
            <a:r>
              <a:rPr kumimoji="0" lang="en-US" altLang="ja-JP" sz="1600" b="1" dirty="0">
                <a:latin typeface="Calibri" pitchFamily="34" charset="0"/>
                <a:ea typeface="ＭＳ Ｐゴシック" pitchFamily="34" charset="-128"/>
              </a:rPr>
              <a:t>China</a:t>
            </a:r>
          </a:p>
          <a:p>
            <a:pPr eaLnBrk="1" hangingPunct="1">
              <a:spcBef>
                <a:spcPct val="0"/>
              </a:spcBef>
              <a:buFontTx/>
              <a:buNone/>
            </a:pPr>
            <a:r>
              <a:rPr kumimoji="0" lang="en-US" altLang="ja-JP" sz="1600" b="1" dirty="0">
                <a:latin typeface="Calibri" pitchFamily="34" charset="0"/>
                <a:ea typeface="ＭＳ Ｐゴシック" pitchFamily="34" charset="-128"/>
              </a:rPr>
              <a:t>Costa Rica</a:t>
            </a:r>
          </a:p>
          <a:p>
            <a:pPr eaLnBrk="1" hangingPunct="1">
              <a:spcBef>
                <a:spcPct val="0"/>
              </a:spcBef>
              <a:buFontTx/>
              <a:buNone/>
            </a:pPr>
            <a:r>
              <a:rPr kumimoji="0" lang="en-US" altLang="ja-JP" sz="1600" b="1" dirty="0">
                <a:latin typeface="Calibri" pitchFamily="34" charset="0"/>
                <a:ea typeface="ＭＳ Ｐゴシック" pitchFamily="34" charset="-128"/>
              </a:rPr>
              <a:t>Croatia</a:t>
            </a:r>
          </a:p>
          <a:p>
            <a:pPr eaLnBrk="1" hangingPunct="1">
              <a:spcBef>
                <a:spcPct val="0"/>
              </a:spcBef>
              <a:buFontTx/>
              <a:buNone/>
            </a:pPr>
            <a:r>
              <a:rPr kumimoji="0" lang="en-US" altLang="ja-JP" sz="1600" b="1" dirty="0">
                <a:latin typeface="Calibri" pitchFamily="34" charset="0"/>
                <a:ea typeface="ＭＳ Ｐゴシック" pitchFamily="34" charset="-128"/>
              </a:rPr>
              <a:t>Cyprus</a:t>
            </a:r>
          </a:p>
          <a:p>
            <a:pPr eaLnBrk="1" hangingPunct="1">
              <a:spcBef>
                <a:spcPct val="0"/>
              </a:spcBef>
              <a:buFontTx/>
              <a:buNone/>
            </a:pPr>
            <a:r>
              <a:rPr kumimoji="0" lang="en-US" altLang="ja-JP" sz="1600" b="1" dirty="0">
                <a:latin typeface="Calibri" pitchFamily="34" charset="0"/>
                <a:ea typeface="ＭＳ Ｐゴシック" pitchFamily="34" charset="-128"/>
              </a:rPr>
              <a:t>Czech Republic</a:t>
            </a: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buFontTx/>
              <a:buNone/>
            </a:pPr>
            <a:endParaRPr kumimoji="0" lang="en-US" altLang="en-US" sz="1600" dirty="0">
              <a:solidFill>
                <a:schemeClr val="folHlink"/>
              </a:solidFill>
            </a:endParaRPr>
          </a:p>
        </p:txBody>
      </p:sp>
      <p:sp>
        <p:nvSpPr>
          <p:cNvPr id="30" name="Rectangle 57">
            <a:extLst>
              <a:ext uri="{FF2B5EF4-FFF2-40B4-BE49-F238E27FC236}">
                <a16:creationId xmlns:a16="http://schemas.microsoft.com/office/drawing/2014/main" id="{8BCC15E8-09E0-4C98-91EB-0E8B6B66119F}"/>
              </a:ext>
            </a:extLst>
          </p:cNvPr>
          <p:cNvSpPr>
            <a:spLocks noChangeArrowheads="1"/>
          </p:cNvSpPr>
          <p:nvPr/>
        </p:nvSpPr>
        <p:spPr bwMode="auto">
          <a:xfrm>
            <a:off x="3614745" y="1687542"/>
            <a:ext cx="2286000" cy="392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None/>
            </a:pPr>
            <a:r>
              <a:rPr kumimoji="0" lang="en-US" altLang="ja-JP" sz="1600" b="1" dirty="0">
                <a:latin typeface="Calibri" pitchFamily="34" charset="0"/>
                <a:ea typeface="ＭＳ Ｐゴシック" pitchFamily="34" charset="-128"/>
              </a:rPr>
              <a:t>Estonia</a:t>
            </a:r>
          </a:p>
          <a:p>
            <a:pPr eaLnBrk="1" hangingPunct="1">
              <a:spcBef>
                <a:spcPct val="0"/>
              </a:spcBef>
              <a:buFontTx/>
              <a:buNone/>
            </a:pPr>
            <a:r>
              <a:rPr kumimoji="0" lang="en-US" altLang="ja-JP" sz="1600" b="1" dirty="0">
                <a:latin typeface="Calibri" pitchFamily="34" charset="0"/>
                <a:ea typeface="ＭＳ Ｐゴシック" pitchFamily="34" charset="-128"/>
              </a:rPr>
              <a:t>Ethiopia</a:t>
            </a:r>
          </a:p>
          <a:p>
            <a:pPr eaLnBrk="1" hangingPunct="1">
              <a:spcBef>
                <a:spcPct val="0"/>
              </a:spcBef>
              <a:buFontTx/>
              <a:buNone/>
            </a:pPr>
            <a:r>
              <a:rPr kumimoji="0" lang="en-US" altLang="ja-JP" sz="1600" b="1" dirty="0">
                <a:latin typeface="Calibri" pitchFamily="34" charset="0"/>
                <a:ea typeface="ＭＳ Ｐゴシック" pitchFamily="34" charset="-128"/>
              </a:rPr>
              <a:t>Finland</a:t>
            </a:r>
          </a:p>
          <a:p>
            <a:pPr eaLnBrk="1" hangingPunct="1">
              <a:spcBef>
                <a:spcPct val="0"/>
              </a:spcBef>
              <a:buFontTx/>
              <a:buNone/>
            </a:pPr>
            <a:r>
              <a:rPr kumimoji="0" lang="en-US" altLang="ja-JP" sz="1600" b="1" dirty="0">
                <a:latin typeface="Calibri" pitchFamily="34" charset="0"/>
                <a:ea typeface="ＭＳ Ｐゴシック" pitchFamily="34" charset="-128"/>
              </a:rPr>
              <a:t>Georgia</a:t>
            </a:r>
          </a:p>
          <a:p>
            <a:pPr eaLnBrk="1" hangingPunct="1">
              <a:spcBef>
                <a:spcPct val="0"/>
              </a:spcBef>
              <a:buFontTx/>
              <a:buNone/>
            </a:pPr>
            <a:r>
              <a:rPr kumimoji="0" lang="en-US" altLang="ja-JP" sz="1600" b="1" dirty="0">
                <a:latin typeface="Calibri" pitchFamily="34" charset="0"/>
                <a:ea typeface="ＭＳ Ｐゴシック" pitchFamily="34" charset="-128"/>
              </a:rPr>
              <a:t>Germany</a:t>
            </a:r>
          </a:p>
          <a:p>
            <a:pPr eaLnBrk="1" hangingPunct="1">
              <a:spcBef>
                <a:spcPct val="0"/>
              </a:spcBef>
              <a:buFontTx/>
              <a:buNone/>
            </a:pPr>
            <a:r>
              <a:rPr kumimoji="0" lang="en-US" altLang="ja-JP" sz="1600" b="1" dirty="0">
                <a:latin typeface="Calibri" pitchFamily="34" charset="0"/>
                <a:ea typeface="ＭＳ Ｐゴシック" pitchFamily="34" charset="-128"/>
              </a:rPr>
              <a:t>Hungary</a:t>
            </a:r>
          </a:p>
          <a:p>
            <a:pPr eaLnBrk="1" hangingPunct="1">
              <a:spcBef>
                <a:spcPct val="0"/>
              </a:spcBef>
              <a:buNone/>
            </a:pPr>
            <a:r>
              <a:rPr kumimoji="0" lang="en-US" altLang="ja-JP" sz="1600" b="1" dirty="0">
                <a:latin typeface="Calibri" pitchFamily="34" charset="0"/>
                <a:ea typeface="ＭＳ Ｐゴシック" pitchFamily="34" charset="-128"/>
              </a:rPr>
              <a:t>Iceland</a:t>
            </a:r>
          </a:p>
          <a:p>
            <a:pPr eaLnBrk="1" hangingPunct="1">
              <a:spcBef>
                <a:spcPct val="0"/>
              </a:spcBef>
              <a:buNone/>
            </a:pPr>
            <a:r>
              <a:rPr kumimoji="0" lang="en-US" altLang="ja-JP" sz="1600" b="1" dirty="0">
                <a:latin typeface="Calibri" pitchFamily="34" charset="0"/>
                <a:ea typeface="ＭＳ Ｐゴシック" pitchFamily="34" charset="-128"/>
              </a:rPr>
              <a:t>Ireland</a:t>
            </a:r>
          </a:p>
          <a:p>
            <a:pPr eaLnBrk="1" hangingPunct="1">
              <a:spcBef>
                <a:spcPct val="0"/>
              </a:spcBef>
              <a:buNone/>
            </a:pPr>
            <a:r>
              <a:rPr kumimoji="0" lang="en-US" altLang="ja-JP" sz="1600" b="1" dirty="0">
                <a:latin typeface="Calibri" pitchFamily="34" charset="0"/>
                <a:ea typeface="ＭＳ Ｐゴシック" pitchFamily="34" charset="-128"/>
              </a:rPr>
              <a:t>Israel</a:t>
            </a:r>
          </a:p>
          <a:p>
            <a:pPr eaLnBrk="1" hangingPunct="1">
              <a:spcBef>
                <a:spcPct val="0"/>
              </a:spcBef>
              <a:buNone/>
            </a:pPr>
            <a:r>
              <a:rPr kumimoji="0" lang="en-US" altLang="ja-JP" sz="1600" b="1" dirty="0">
                <a:latin typeface="Calibri" pitchFamily="34" charset="0"/>
                <a:ea typeface="ＭＳ Ｐゴシック" pitchFamily="34" charset="-128"/>
              </a:rPr>
              <a:t>Japan</a:t>
            </a:r>
          </a:p>
          <a:p>
            <a:pPr eaLnBrk="1" hangingPunct="1">
              <a:spcBef>
                <a:spcPct val="0"/>
              </a:spcBef>
              <a:buNone/>
            </a:pPr>
            <a:r>
              <a:rPr kumimoji="0" lang="en-US" altLang="ja-JP" sz="1600" b="1" dirty="0">
                <a:latin typeface="Calibri" pitchFamily="34" charset="0"/>
                <a:ea typeface="ＭＳ Ｐゴシック" pitchFamily="34" charset="-128"/>
              </a:rPr>
              <a:t>Kyrgyzstan</a:t>
            </a:r>
          </a:p>
          <a:p>
            <a:pPr eaLnBrk="1" hangingPunct="1">
              <a:spcBef>
                <a:spcPct val="0"/>
              </a:spcBef>
              <a:buNone/>
            </a:pPr>
            <a:r>
              <a:rPr kumimoji="0" lang="en-US" altLang="ja-JP" sz="1600" b="1" dirty="0">
                <a:latin typeface="Calibri" pitchFamily="34" charset="0"/>
                <a:ea typeface="ＭＳ Ｐゴシック" pitchFamily="34" charset="-128"/>
              </a:rPr>
              <a:t>Latvia</a:t>
            </a:r>
          </a:p>
          <a:p>
            <a:pPr eaLnBrk="1" hangingPunct="1">
              <a:spcBef>
                <a:spcPct val="0"/>
              </a:spcBef>
              <a:buNone/>
            </a:pPr>
            <a:r>
              <a:rPr kumimoji="0" lang="en-US" altLang="ja-JP" sz="1600" b="1" dirty="0">
                <a:latin typeface="Calibri" pitchFamily="34" charset="0"/>
                <a:ea typeface="ＭＳ Ｐゴシック" pitchFamily="34" charset="-128"/>
              </a:rPr>
              <a:t>Liechtenstein</a:t>
            </a:r>
          </a:p>
          <a:p>
            <a:pPr eaLnBrk="1" hangingPunct="1">
              <a:spcBef>
                <a:spcPct val="0"/>
              </a:spcBef>
              <a:buNone/>
            </a:pPr>
            <a:r>
              <a:rPr kumimoji="0" lang="en-US" altLang="ja-JP" sz="1600" b="1" dirty="0">
                <a:latin typeface="Calibri" pitchFamily="34" charset="0"/>
                <a:ea typeface="ＭＳ Ｐゴシック" pitchFamily="34" charset="-128"/>
              </a:rPr>
              <a:t>Luxembourg</a:t>
            </a: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buFontTx/>
              <a:buNone/>
            </a:pPr>
            <a:endParaRPr kumimoji="0" lang="en-US" altLang="en-US" sz="1600" dirty="0">
              <a:solidFill>
                <a:schemeClr val="folHlink"/>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7" name="Line 59"/>
          <p:cNvSpPr>
            <a:spLocks noChangeShapeType="1"/>
          </p:cNvSpPr>
          <p:nvPr/>
        </p:nvSpPr>
        <p:spPr bwMode="auto">
          <a:xfrm>
            <a:off x="152400" y="9144000"/>
            <a:ext cx="1487488" cy="0"/>
          </a:xfrm>
          <a:prstGeom prst="line">
            <a:avLst/>
          </a:prstGeom>
          <a:noFill/>
          <a:ln w="9525">
            <a:noFill/>
            <a:round/>
            <a:headEnd/>
            <a:tailEnd/>
          </a:ln>
        </p:spPr>
        <p:txBody>
          <a:bodyPr wrap="none"/>
          <a:lstStyle/>
          <a:p>
            <a:endParaRPr lang="en-US">
              <a:solidFill>
                <a:srgbClr val="000000"/>
              </a:solidFill>
            </a:endParaRPr>
          </a:p>
        </p:txBody>
      </p:sp>
      <p:sp>
        <p:nvSpPr>
          <p:cNvPr id="17518" name="Line 60"/>
          <p:cNvSpPr>
            <a:spLocks noChangeShapeType="1"/>
          </p:cNvSpPr>
          <p:nvPr/>
        </p:nvSpPr>
        <p:spPr bwMode="auto">
          <a:xfrm>
            <a:off x="152400" y="1447800"/>
            <a:ext cx="0" cy="7696200"/>
          </a:xfrm>
          <a:prstGeom prst="line">
            <a:avLst/>
          </a:prstGeom>
          <a:noFill/>
          <a:ln w="9525">
            <a:noFill/>
            <a:round/>
            <a:headEnd/>
            <a:tailEnd/>
          </a:ln>
        </p:spPr>
        <p:txBody>
          <a:bodyPr wrap="none"/>
          <a:lstStyle/>
          <a:p>
            <a:endParaRPr lang="en-US">
              <a:solidFill>
                <a:srgbClr val="000000"/>
              </a:solidFill>
            </a:endParaRPr>
          </a:p>
        </p:txBody>
      </p:sp>
      <p:sp>
        <p:nvSpPr>
          <p:cNvPr id="17519" name="Line 61"/>
          <p:cNvSpPr>
            <a:spLocks noChangeShapeType="1"/>
          </p:cNvSpPr>
          <p:nvPr/>
        </p:nvSpPr>
        <p:spPr bwMode="auto">
          <a:xfrm>
            <a:off x="7924800" y="1447800"/>
            <a:ext cx="0" cy="7696200"/>
          </a:xfrm>
          <a:prstGeom prst="line">
            <a:avLst/>
          </a:prstGeom>
          <a:noFill/>
          <a:ln w="9525">
            <a:noFill/>
            <a:round/>
            <a:headEnd/>
            <a:tailEnd/>
          </a:ln>
        </p:spPr>
        <p:txBody>
          <a:bodyPr wrap="none"/>
          <a:lstStyle/>
          <a:p>
            <a:endParaRPr lang="en-US">
              <a:solidFill>
                <a:srgbClr val="000000"/>
              </a:solidFill>
            </a:endParaRPr>
          </a:p>
        </p:txBody>
      </p:sp>
      <p:sp>
        <p:nvSpPr>
          <p:cNvPr id="17521" name="Line 63"/>
          <p:cNvSpPr>
            <a:spLocks noChangeShapeType="1"/>
          </p:cNvSpPr>
          <p:nvPr/>
        </p:nvSpPr>
        <p:spPr bwMode="auto">
          <a:xfrm>
            <a:off x="1639889" y="9144000"/>
            <a:ext cx="1558925" cy="0"/>
          </a:xfrm>
          <a:prstGeom prst="line">
            <a:avLst/>
          </a:prstGeom>
          <a:noFill/>
          <a:ln w="9525">
            <a:noFill/>
            <a:round/>
            <a:headEnd/>
            <a:tailEnd/>
          </a:ln>
        </p:spPr>
        <p:txBody>
          <a:bodyPr wrap="none"/>
          <a:lstStyle/>
          <a:p>
            <a:endParaRPr lang="en-US">
              <a:solidFill>
                <a:srgbClr val="000000"/>
              </a:solidFill>
            </a:endParaRPr>
          </a:p>
        </p:txBody>
      </p:sp>
      <p:sp>
        <p:nvSpPr>
          <p:cNvPr id="17523" name="Line 65"/>
          <p:cNvSpPr>
            <a:spLocks noChangeShapeType="1"/>
          </p:cNvSpPr>
          <p:nvPr/>
        </p:nvSpPr>
        <p:spPr bwMode="auto">
          <a:xfrm>
            <a:off x="3198817" y="9144000"/>
            <a:ext cx="1558925" cy="0"/>
          </a:xfrm>
          <a:prstGeom prst="line">
            <a:avLst/>
          </a:prstGeom>
          <a:noFill/>
          <a:ln w="9525">
            <a:noFill/>
            <a:round/>
            <a:headEnd/>
            <a:tailEnd/>
          </a:ln>
        </p:spPr>
        <p:txBody>
          <a:bodyPr wrap="none"/>
          <a:lstStyle/>
          <a:p>
            <a:endParaRPr lang="en-US">
              <a:solidFill>
                <a:srgbClr val="000000"/>
              </a:solidFill>
            </a:endParaRPr>
          </a:p>
        </p:txBody>
      </p:sp>
      <p:sp>
        <p:nvSpPr>
          <p:cNvPr id="17525" name="Line 67"/>
          <p:cNvSpPr>
            <a:spLocks noChangeShapeType="1"/>
          </p:cNvSpPr>
          <p:nvPr/>
        </p:nvSpPr>
        <p:spPr bwMode="auto">
          <a:xfrm>
            <a:off x="4757742" y="9144000"/>
            <a:ext cx="1557337" cy="0"/>
          </a:xfrm>
          <a:prstGeom prst="line">
            <a:avLst/>
          </a:prstGeom>
          <a:noFill/>
          <a:ln w="9525">
            <a:noFill/>
            <a:round/>
            <a:headEnd/>
            <a:tailEnd/>
          </a:ln>
        </p:spPr>
        <p:txBody>
          <a:bodyPr wrap="none"/>
          <a:lstStyle/>
          <a:p>
            <a:endParaRPr lang="en-US">
              <a:solidFill>
                <a:srgbClr val="000000"/>
              </a:solidFill>
            </a:endParaRPr>
          </a:p>
        </p:txBody>
      </p:sp>
      <p:sp>
        <p:nvSpPr>
          <p:cNvPr id="17527" name="Line 69"/>
          <p:cNvSpPr>
            <a:spLocks noChangeShapeType="1"/>
          </p:cNvSpPr>
          <p:nvPr/>
        </p:nvSpPr>
        <p:spPr bwMode="auto">
          <a:xfrm>
            <a:off x="6315079" y="9144000"/>
            <a:ext cx="1609725" cy="0"/>
          </a:xfrm>
          <a:prstGeom prst="line">
            <a:avLst/>
          </a:prstGeom>
          <a:noFill/>
          <a:ln w="9525">
            <a:noFill/>
            <a:round/>
            <a:headEnd/>
            <a:tailEnd/>
          </a:ln>
        </p:spPr>
        <p:txBody>
          <a:bodyPr wrap="none"/>
          <a:lstStyle/>
          <a:p>
            <a:endParaRPr lang="en-US">
              <a:solidFill>
                <a:srgbClr val="000000"/>
              </a:solidFill>
            </a:endParaRPr>
          </a:p>
        </p:txBody>
      </p:sp>
      <p:sp>
        <p:nvSpPr>
          <p:cNvPr id="17530" name="Line 59"/>
          <p:cNvSpPr>
            <a:spLocks noChangeShapeType="1"/>
          </p:cNvSpPr>
          <p:nvPr/>
        </p:nvSpPr>
        <p:spPr bwMode="auto">
          <a:xfrm>
            <a:off x="152400" y="9144000"/>
            <a:ext cx="1487488" cy="0"/>
          </a:xfrm>
          <a:prstGeom prst="line">
            <a:avLst/>
          </a:prstGeom>
          <a:noFill/>
          <a:ln w="9525">
            <a:noFill/>
            <a:round/>
            <a:headEnd/>
            <a:tailEnd/>
          </a:ln>
        </p:spPr>
        <p:txBody>
          <a:bodyPr wrap="none"/>
          <a:lstStyle/>
          <a:p>
            <a:endParaRPr lang="en-US">
              <a:solidFill>
                <a:srgbClr val="000000"/>
              </a:solidFill>
            </a:endParaRPr>
          </a:p>
        </p:txBody>
      </p:sp>
      <p:sp>
        <p:nvSpPr>
          <p:cNvPr id="17531" name="Line 60"/>
          <p:cNvSpPr>
            <a:spLocks noChangeShapeType="1"/>
          </p:cNvSpPr>
          <p:nvPr/>
        </p:nvSpPr>
        <p:spPr bwMode="auto">
          <a:xfrm>
            <a:off x="152400" y="1447800"/>
            <a:ext cx="0" cy="7696200"/>
          </a:xfrm>
          <a:prstGeom prst="line">
            <a:avLst/>
          </a:prstGeom>
          <a:noFill/>
          <a:ln w="9525">
            <a:noFill/>
            <a:round/>
            <a:headEnd/>
            <a:tailEnd/>
          </a:ln>
        </p:spPr>
        <p:txBody>
          <a:bodyPr wrap="none"/>
          <a:lstStyle/>
          <a:p>
            <a:endParaRPr lang="en-US">
              <a:solidFill>
                <a:srgbClr val="000000"/>
              </a:solidFill>
            </a:endParaRPr>
          </a:p>
        </p:txBody>
      </p:sp>
      <p:sp>
        <p:nvSpPr>
          <p:cNvPr id="17532" name="Line 61"/>
          <p:cNvSpPr>
            <a:spLocks noChangeShapeType="1"/>
          </p:cNvSpPr>
          <p:nvPr/>
        </p:nvSpPr>
        <p:spPr bwMode="auto">
          <a:xfrm>
            <a:off x="7924800" y="1447800"/>
            <a:ext cx="0" cy="7696200"/>
          </a:xfrm>
          <a:prstGeom prst="line">
            <a:avLst/>
          </a:prstGeom>
          <a:noFill/>
          <a:ln w="9525">
            <a:noFill/>
            <a:round/>
            <a:headEnd/>
            <a:tailEnd/>
          </a:ln>
        </p:spPr>
        <p:txBody>
          <a:bodyPr wrap="none"/>
          <a:lstStyle/>
          <a:p>
            <a:endParaRPr lang="en-US">
              <a:solidFill>
                <a:srgbClr val="000000"/>
              </a:solidFill>
            </a:endParaRPr>
          </a:p>
        </p:txBody>
      </p:sp>
      <p:sp>
        <p:nvSpPr>
          <p:cNvPr id="17534" name="Line 63"/>
          <p:cNvSpPr>
            <a:spLocks noChangeShapeType="1"/>
          </p:cNvSpPr>
          <p:nvPr/>
        </p:nvSpPr>
        <p:spPr bwMode="auto">
          <a:xfrm>
            <a:off x="1639889" y="9144000"/>
            <a:ext cx="1558925" cy="0"/>
          </a:xfrm>
          <a:prstGeom prst="line">
            <a:avLst/>
          </a:prstGeom>
          <a:noFill/>
          <a:ln w="9525">
            <a:noFill/>
            <a:round/>
            <a:headEnd/>
            <a:tailEnd/>
          </a:ln>
        </p:spPr>
        <p:txBody>
          <a:bodyPr wrap="none"/>
          <a:lstStyle/>
          <a:p>
            <a:endParaRPr lang="en-US">
              <a:solidFill>
                <a:srgbClr val="000000"/>
              </a:solidFill>
            </a:endParaRPr>
          </a:p>
        </p:txBody>
      </p:sp>
      <p:sp>
        <p:nvSpPr>
          <p:cNvPr id="17536" name="Line 65"/>
          <p:cNvSpPr>
            <a:spLocks noChangeShapeType="1"/>
          </p:cNvSpPr>
          <p:nvPr/>
        </p:nvSpPr>
        <p:spPr bwMode="auto">
          <a:xfrm>
            <a:off x="3198817" y="9144000"/>
            <a:ext cx="1558925" cy="0"/>
          </a:xfrm>
          <a:prstGeom prst="line">
            <a:avLst/>
          </a:prstGeom>
          <a:noFill/>
          <a:ln w="9525">
            <a:noFill/>
            <a:round/>
            <a:headEnd/>
            <a:tailEnd/>
          </a:ln>
        </p:spPr>
        <p:txBody>
          <a:bodyPr wrap="none"/>
          <a:lstStyle/>
          <a:p>
            <a:endParaRPr lang="en-US">
              <a:solidFill>
                <a:srgbClr val="000000"/>
              </a:solidFill>
            </a:endParaRPr>
          </a:p>
        </p:txBody>
      </p:sp>
      <p:sp>
        <p:nvSpPr>
          <p:cNvPr id="17538" name="Line 67"/>
          <p:cNvSpPr>
            <a:spLocks noChangeShapeType="1"/>
          </p:cNvSpPr>
          <p:nvPr/>
        </p:nvSpPr>
        <p:spPr bwMode="auto">
          <a:xfrm>
            <a:off x="4757742" y="9144000"/>
            <a:ext cx="1557337" cy="0"/>
          </a:xfrm>
          <a:prstGeom prst="line">
            <a:avLst/>
          </a:prstGeom>
          <a:noFill/>
          <a:ln w="9525">
            <a:noFill/>
            <a:round/>
            <a:headEnd/>
            <a:tailEnd/>
          </a:ln>
        </p:spPr>
        <p:txBody>
          <a:bodyPr wrap="none"/>
          <a:lstStyle/>
          <a:p>
            <a:endParaRPr lang="en-US">
              <a:solidFill>
                <a:srgbClr val="000000"/>
              </a:solidFill>
            </a:endParaRPr>
          </a:p>
        </p:txBody>
      </p:sp>
      <p:sp>
        <p:nvSpPr>
          <p:cNvPr id="17540" name="Line 69"/>
          <p:cNvSpPr>
            <a:spLocks noChangeShapeType="1"/>
          </p:cNvSpPr>
          <p:nvPr/>
        </p:nvSpPr>
        <p:spPr bwMode="auto">
          <a:xfrm>
            <a:off x="6315079" y="9144000"/>
            <a:ext cx="1609725" cy="0"/>
          </a:xfrm>
          <a:prstGeom prst="line">
            <a:avLst/>
          </a:prstGeom>
          <a:noFill/>
          <a:ln w="9525">
            <a:noFill/>
            <a:round/>
            <a:headEnd/>
            <a:tailEnd/>
          </a:ln>
        </p:spPr>
        <p:txBody>
          <a:bodyPr wrap="none"/>
          <a:lstStyle/>
          <a:p>
            <a:endParaRPr lang="en-US">
              <a:solidFill>
                <a:srgbClr val="000000"/>
              </a:solidFill>
            </a:endParaRPr>
          </a:p>
        </p:txBody>
      </p:sp>
      <p:sp>
        <p:nvSpPr>
          <p:cNvPr id="17544" name="Line 59"/>
          <p:cNvSpPr>
            <a:spLocks noChangeShapeType="1"/>
          </p:cNvSpPr>
          <p:nvPr/>
        </p:nvSpPr>
        <p:spPr bwMode="auto">
          <a:xfrm>
            <a:off x="152400" y="9144000"/>
            <a:ext cx="1487488" cy="0"/>
          </a:xfrm>
          <a:prstGeom prst="line">
            <a:avLst/>
          </a:prstGeom>
          <a:noFill/>
          <a:ln w="9525">
            <a:noFill/>
            <a:round/>
            <a:headEnd/>
            <a:tailEnd/>
          </a:ln>
        </p:spPr>
        <p:txBody>
          <a:bodyPr wrap="none"/>
          <a:lstStyle/>
          <a:p>
            <a:endParaRPr lang="en-US">
              <a:solidFill>
                <a:srgbClr val="000000"/>
              </a:solidFill>
            </a:endParaRPr>
          </a:p>
        </p:txBody>
      </p:sp>
      <p:sp>
        <p:nvSpPr>
          <p:cNvPr id="17545" name="Line 60"/>
          <p:cNvSpPr>
            <a:spLocks noChangeShapeType="1"/>
          </p:cNvSpPr>
          <p:nvPr/>
        </p:nvSpPr>
        <p:spPr bwMode="auto">
          <a:xfrm>
            <a:off x="152400" y="1447800"/>
            <a:ext cx="0" cy="7696200"/>
          </a:xfrm>
          <a:prstGeom prst="line">
            <a:avLst/>
          </a:prstGeom>
          <a:noFill/>
          <a:ln w="9525">
            <a:noFill/>
            <a:round/>
            <a:headEnd/>
            <a:tailEnd/>
          </a:ln>
        </p:spPr>
        <p:txBody>
          <a:bodyPr wrap="none"/>
          <a:lstStyle/>
          <a:p>
            <a:endParaRPr lang="en-US">
              <a:solidFill>
                <a:srgbClr val="000000"/>
              </a:solidFill>
            </a:endParaRPr>
          </a:p>
        </p:txBody>
      </p:sp>
      <p:sp>
        <p:nvSpPr>
          <p:cNvPr id="17546" name="Line 61"/>
          <p:cNvSpPr>
            <a:spLocks noChangeShapeType="1"/>
          </p:cNvSpPr>
          <p:nvPr/>
        </p:nvSpPr>
        <p:spPr bwMode="auto">
          <a:xfrm>
            <a:off x="7924800" y="1447800"/>
            <a:ext cx="0" cy="7696200"/>
          </a:xfrm>
          <a:prstGeom prst="line">
            <a:avLst/>
          </a:prstGeom>
          <a:noFill/>
          <a:ln w="9525">
            <a:noFill/>
            <a:round/>
            <a:headEnd/>
            <a:tailEnd/>
          </a:ln>
        </p:spPr>
        <p:txBody>
          <a:bodyPr wrap="none"/>
          <a:lstStyle/>
          <a:p>
            <a:endParaRPr lang="en-US">
              <a:solidFill>
                <a:srgbClr val="000000"/>
              </a:solidFill>
            </a:endParaRPr>
          </a:p>
        </p:txBody>
      </p:sp>
      <p:sp>
        <p:nvSpPr>
          <p:cNvPr id="17548" name="Line 63"/>
          <p:cNvSpPr>
            <a:spLocks noChangeShapeType="1"/>
          </p:cNvSpPr>
          <p:nvPr/>
        </p:nvSpPr>
        <p:spPr bwMode="auto">
          <a:xfrm>
            <a:off x="1639889" y="9144000"/>
            <a:ext cx="1558925" cy="0"/>
          </a:xfrm>
          <a:prstGeom prst="line">
            <a:avLst/>
          </a:prstGeom>
          <a:noFill/>
          <a:ln w="9525">
            <a:noFill/>
            <a:round/>
            <a:headEnd/>
            <a:tailEnd/>
          </a:ln>
        </p:spPr>
        <p:txBody>
          <a:bodyPr wrap="none"/>
          <a:lstStyle/>
          <a:p>
            <a:endParaRPr lang="en-US">
              <a:solidFill>
                <a:srgbClr val="000000"/>
              </a:solidFill>
            </a:endParaRPr>
          </a:p>
        </p:txBody>
      </p:sp>
      <p:sp>
        <p:nvSpPr>
          <p:cNvPr id="17550" name="Line 65"/>
          <p:cNvSpPr>
            <a:spLocks noChangeShapeType="1"/>
          </p:cNvSpPr>
          <p:nvPr/>
        </p:nvSpPr>
        <p:spPr bwMode="auto">
          <a:xfrm>
            <a:off x="3198817" y="9144000"/>
            <a:ext cx="1558925" cy="0"/>
          </a:xfrm>
          <a:prstGeom prst="line">
            <a:avLst/>
          </a:prstGeom>
          <a:noFill/>
          <a:ln w="9525">
            <a:noFill/>
            <a:round/>
            <a:headEnd/>
            <a:tailEnd/>
          </a:ln>
        </p:spPr>
        <p:txBody>
          <a:bodyPr wrap="none"/>
          <a:lstStyle/>
          <a:p>
            <a:endParaRPr lang="en-US">
              <a:solidFill>
                <a:srgbClr val="000000"/>
              </a:solidFill>
            </a:endParaRPr>
          </a:p>
        </p:txBody>
      </p:sp>
      <p:sp>
        <p:nvSpPr>
          <p:cNvPr id="17552" name="Line 67"/>
          <p:cNvSpPr>
            <a:spLocks noChangeShapeType="1"/>
          </p:cNvSpPr>
          <p:nvPr/>
        </p:nvSpPr>
        <p:spPr bwMode="auto">
          <a:xfrm>
            <a:off x="4757742" y="9144000"/>
            <a:ext cx="1557337" cy="0"/>
          </a:xfrm>
          <a:prstGeom prst="line">
            <a:avLst/>
          </a:prstGeom>
          <a:noFill/>
          <a:ln w="9525">
            <a:noFill/>
            <a:round/>
            <a:headEnd/>
            <a:tailEnd/>
          </a:ln>
        </p:spPr>
        <p:txBody>
          <a:bodyPr wrap="none"/>
          <a:lstStyle/>
          <a:p>
            <a:endParaRPr lang="en-US">
              <a:solidFill>
                <a:srgbClr val="000000"/>
              </a:solidFill>
            </a:endParaRPr>
          </a:p>
        </p:txBody>
      </p:sp>
      <p:sp>
        <p:nvSpPr>
          <p:cNvPr id="17554" name="Line 69"/>
          <p:cNvSpPr>
            <a:spLocks noChangeShapeType="1"/>
          </p:cNvSpPr>
          <p:nvPr/>
        </p:nvSpPr>
        <p:spPr bwMode="auto">
          <a:xfrm>
            <a:off x="6315079" y="9144000"/>
            <a:ext cx="1609725" cy="0"/>
          </a:xfrm>
          <a:prstGeom prst="line">
            <a:avLst/>
          </a:prstGeom>
          <a:noFill/>
          <a:ln w="9525">
            <a:noFill/>
            <a:round/>
            <a:headEnd/>
            <a:tailEnd/>
          </a:ln>
        </p:spPr>
        <p:txBody>
          <a:bodyPr wrap="none"/>
          <a:lstStyle/>
          <a:p>
            <a:endParaRPr lang="en-US">
              <a:solidFill>
                <a:srgbClr val="000000"/>
              </a:solidFill>
            </a:endParaRPr>
          </a:p>
        </p:txBody>
      </p:sp>
      <p:sp>
        <p:nvSpPr>
          <p:cNvPr id="54" name="Text Box 7"/>
          <p:cNvSpPr txBox="1">
            <a:spLocks noChangeArrowheads="1"/>
          </p:cNvSpPr>
          <p:nvPr/>
        </p:nvSpPr>
        <p:spPr bwMode="auto">
          <a:xfrm>
            <a:off x="1127125" y="5141913"/>
            <a:ext cx="184150" cy="366712"/>
          </a:xfrm>
          <a:prstGeom prst="rect">
            <a:avLst/>
          </a:prstGeom>
          <a:noFill/>
          <a:ln w="9525">
            <a:noFill/>
            <a:miter lim="800000"/>
            <a:headEnd/>
            <a:tailEnd/>
          </a:ln>
        </p:spPr>
        <p:txBody>
          <a:bodyPr wrap="none">
            <a:spAutoFit/>
          </a:bodyPr>
          <a:lstStyle/>
          <a:p>
            <a:endParaRPr lang="en-US" altLang="en-US" sz="1800">
              <a:solidFill>
                <a:srgbClr val="000000"/>
              </a:solidFill>
              <a:latin typeface="Arial" charset="0"/>
            </a:endParaRPr>
          </a:p>
        </p:txBody>
      </p:sp>
      <p:sp>
        <p:nvSpPr>
          <p:cNvPr id="55" name="Line 58"/>
          <p:cNvSpPr>
            <a:spLocks noChangeShapeType="1"/>
          </p:cNvSpPr>
          <p:nvPr/>
        </p:nvSpPr>
        <p:spPr bwMode="auto">
          <a:xfrm>
            <a:off x="152400" y="1447800"/>
            <a:ext cx="1487488" cy="0"/>
          </a:xfrm>
          <a:prstGeom prst="line">
            <a:avLst/>
          </a:prstGeom>
          <a:noFill/>
          <a:ln w="9525">
            <a:noFill/>
            <a:round/>
            <a:headEnd/>
            <a:tailEnd/>
          </a:ln>
        </p:spPr>
        <p:txBody>
          <a:bodyPr wrap="none"/>
          <a:lstStyle/>
          <a:p>
            <a:endParaRPr lang="en-US">
              <a:solidFill>
                <a:srgbClr val="000000"/>
              </a:solidFill>
            </a:endParaRPr>
          </a:p>
        </p:txBody>
      </p:sp>
      <p:sp>
        <p:nvSpPr>
          <p:cNvPr id="56" name="Line 62"/>
          <p:cNvSpPr>
            <a:spLocks noChangeShapeType="1"/>
          </p:cNvSpPr>
          <p:nvPr/>
        </p:nvSpPr>
        <p:spPr bwMode="auto">
          <a:xfrm>
            <a:off x="1639889" y="1447800"/>
            <a:ext cx="1558925" cy="0"/>
          </a:xfrm>
          <a:prstGeom prst="line">
            <a:avLst/>
          </a:prstGeom>
          <a:noFill/>
          <a:ln w="9525">
            <a:noFill/>
            <a:round/>
            <a:headEnd/>
            <a:tailEnd/>
          </a:ln>
        </p:spPr>
        <p:txBody>
          <a:bodyPr wrap="none"/>
          <a:lstStyle/>
          <a:p>
            <a:endParaRPr lang="en-US">
              <a:solidFill>
                <a:srgbClr val="000000"/>
              </a:solidFill>
            </a:endParaRPr>
          </a:p>
        </p:txBody>
      </p:sp>
      <p:sp>
        <p:nvSpPr>
          <p:cNvPr id="57" name="Line 64"/>
          <p:cNvSpPr>
            <a:spLocks noChangeShapeType="1"/>
          </p:cNvSpPr>
          <p:nvPr/>
        </p:nvSpPr>
        <p:spPr bwMode="auto">
          <a:xfrm>
            <a:off x="3198817" y="1447800"/>
            <a:ext cx="1558925" cy="0"/>
          </a:xfrm>
          <a:prstGeom prst="line">
            <a:avLst/>
          </a:prstGeom>
          <a:noFill/>
          <a:ln w="9525">
            <a:noFill/>
            <a:round/>
            <a:headEnd/>
            <a:tailEnd/>
          </a:ln>
        </p:spPr>
        <p:txBody>
          <a:bodyPr wrap="none"/>
          <a:lstStyle/>
          <a:p>
            <a:endParaRPr lang="en-US">
              <a:solidFill>
                <a:srgbClr val="000000"/>
              </a:solidFill>
            </a:endParaRPr>
          </a:p>
        </p:txBody>
      </p:sp>
      <p:sp>
        <p:nvSpPr>
          <p:cNvPr id="58" name="Line 66"/>
          <p:cNvSpPr>
            <a:spLocks noChangeShapeType="1"/>
          </p:cNvSpPr>
          <p:nvPr/>
        </p:nvSpPr>
        <p:spPr bwMode="auto">
          <a:xfrm>
            <a:off x="4757742" y="1447800"/>
            <a:ext cx="1557337" cy="0"/>
          </a:xfrm>
          <a:prstGeom prst="line">
            <a:avLst/>
          </a:prstGeom>
          <a:noFill/>
          <a:ln w="9525">
            <a:noFill/>
            <a:round/>
            <a:headEnd/>
            <a:tailEnd/>
          </a:ln>
        </p:spPr>
        <p:txBody>
          <a:bodyPr wrap="none"/>
          <a:lstStyle/>
          <a:p>
            <a:endParaRPr lang="en-US">
              <a:solidFill>
                <a:srgbClr val="000000"/>
              </a:solidFill>
            </a:endParaRPr>
          </a:p>
        </p:txBody>
      </p:sp>
      <p:sp>
        <p:nvSpPr>
          <p:cNvPr id="59" name="Line 68"/>
          <p:cNvSpPr>
            <a:spLocks noChangeShapeType="1"/>
          </p:cNvSpPr>
          <p:nvPr/>
        </p:nvSpPr>
        <p:spPr bwMode="auto">
          <a:xfrm>
            <a:off x="6315079" y="1447800"/>
            <a:ext cx="1609725" cy="0"/>
          </a:xfrm>
          <a:prstGeom prst="line">
            <a:avLst/>
          </a:prstGeom>
          <a:noFill/>
          <a:ln w="9525">
            <a:noFill/>
            <a:round/>
            <a:headEnd/>
            <a:tailEnd/>
          </a:ln>
        </p:spPr>
        <p:txBody>
          <a:bodyPr wrap="none"/>
          <a:lstStyle/>
          <a:p>
            <a:endParaRPr lang="en-US">
              <a:solidFill>
                <a:srgbClr val="000000"/>
              </a:solidFill>
            </a:endParaRPr>
          </a:p>
        </p:txBody>
      </p:sp>
      <p:sp>
        <p:nvSpPr>
          <p:cNvPr id="60" name="Text Box 7"/>
          <p:cNvSpPr txBox="1">
            <a:spLocks noChangeArrowheads="1"/>
          </p:cNvSpPr>
          <p:nvPr/>
        </p:nvSpPr>
        <p:spPr bwMode="auto">
          <a:xfrm>
            <a:off x="1127125" y="5141913"/>
            <a:ext cx="184150" cy="366712"/>
          </a:xfrm>
          <a:prstGeom prst="rect">
            <a:avLst/>
          </a:prstGeom>
          <a:noFill/>
          <a:ln w="9525">
            <a:noFill/>
            <a:miter lim="800000"/>
            <a:headEnd/>
            <a:tailEnd/>
          </a:ln>
        </p:spPr>
        <p:txBody>
          <a:bodyPr wrap="none">
            <a:spAutoFit/>
          </a:bodyPr>
          <a:lstStyle/>
          <a:p>
            <a:endParaRPr lang="en-US" altLang="en-US" sz="1800">
              <a:solidFill>
                <a:srgbClr val="000000"/>
              </a:solidFill>
              <a:latin typeface="Arial" charset="0"/>
            </a:endParaRPr>
          </a:p>
        </p:txBody>
      </p:sp>
      <p:sp>
        <p:nvSpPr>
          <p:cNvPr id="61" name="Line 58"/>
          <p:cNvSpPr>
            <a:spLocks noChangeShapeType="1"/>
          </p:cNvSpPr>
          <p:nvPr/>
        </p:nvSpPr>
        <p:spPr bwMode="auto">
          <a:xfrm>
            <a:off x="152400" y="1447800"/>
            <a:ext cx="1487488" cy="0"/>
          </a:xfrm>
          <a:prstGeom prst="line">
            <a:avLst/>
          </a:prstGeom>
          <a:noFill/>
          <a:ln w="9525">
            <a:noFill/>
            <a:round/>
            <a:headEnd/>
            <a:tailEnd/>
          </a:ln>
        </p:spPr>
        <p:txBody>
          <a:bodyPr wrap="none"/>
          <a:lstStyle/>
          <a:p>
            <a:endParaRPr lang="en-US">
              <a:solidFill>
                <a:srgbClr val="000000"/>
              </a:solidFill>
            </a:endParaRPr>
          </a:p>
        </p:txBody>
      </p:sp>
      <p:sp>
        <p:nvSpPr>
          <p:cNvPr id="62" name="Line 62"/>
          <p:cNvSpPr>
            <a:spLocks noChangeShapeType="1"/>
          </p:cNvSpPr>
          <p:nvPr/>
        </p:nvSpPr>
        <p:spPr bwMode="auto">
          <a:xfrm>
            <a:off x="1639889" y="1447800"/>
            <a:ext cx="1558925" cy="0"/>
          </a:xfrm>
          <a:prstGeom prst="line">
            <a:avLst/>
          </a:prstGeom>
          <a:noFill/>
          <a:ln w="9525">
            <a:noFill/>
            <a:round/>
            <a:headEnd/>
            <a:tailEnd/>
          </a:ln>
        </p:spPr>
        <p:txBody>
          <a:bodyPr wrap="none"/>
          <a:lstStyle/>
          <a:p>
            <a:endParaRPr lang="en-US">
              <a:solidFill>
                <a:srgbClr val="000000"/>
              </a:solidFill>
            </a:endParaRPr>
          </a:p>
        </p:txBody>
      </p:sp>
      <p:sp>
        <p:nvSpPr>
          <p:cNvPr id="63" name="Line 64"/>
          <p:cNvSpPr>
            <a:spLocks noChangeShapeType="1"/>
          </p:cNvSpPr>
          <p:nvPr/>
        </p:nvSpPr>
        <p:spPr bwMode="auto">
          <a:xfrm>
            <a:off x="3198817" y="1447800"/>
            <a:ext cx="1558925" cy="0"/>
          </a:xfrm>
          <a:prstGeom prst="line">
            <a:avLst/>
          </a:prstGeom>
          <a:noFill/>
          <a:ln w="9525">
            <a:noFill/>
            <a:round/>
            <a:headEnd/>
            <a:tailEnd/>
          </a:ln>
        </p:spPr>
        <p:txBody>
          <a:bodyPr wrap="none"/>
          <a:lstStyle/>
          <a:p>
            <a:endParaRPr lang="en-US">
              <a:solidFill>
                <a:srgbClr val="000000"/>
              </a:solidFill>
            </a:endParaRPr>
          </a:p>
        </p:txBody>
      </p:sp>
      <p:sp>
        <p:nvSpPr>
          <p:cNvPr id="64" name="Line 66"/>
          <p:cNvSpPr>
            <a:spLocks noChangeShapeType="1"/>
          </p:cNvSpPr>
          <p:nvPr/>
        </p:nvSpPr>
        <p:spPr bwMode="auto">
          <a:xfrm>
            <a:off x="4757742" y="1447800"/>
            <a:ext cx="1557337" cy="0"/>
          </a:xfrm>
          <a:prstGeom prst="line">
            <a:avLst/>
          </a:prstGeom>
          <a:noFill/>
          <a:ln w="9525">
            <a:noFill/>
            <a:round/>
            <a:headEnd/>
            <a:tailEnd/>
          </a:ln>
        </p:spPr>
        <p:txBody>
          <a:bodyPr wrap="none"/>
          <a:lstStyle/>
          <a:p>
            <a:endParaRPr lang="en-US">
              <a:solidFill>
                <a:srgbClr val="000000"/>
              </a:solidFill>
            </a:endParaRPr>
          </a:p>
        </p:txBody>
      </p:sp>
      <p:sp>
        <p:nvSpPr>
          <p:cNvPr id="65" name="Line 68"/>
          <p:cNvSpPr>
            <a:spLocks noChangeShapeType="1"/>
          </p:cNvSpPr>
          <p:nvPr/>
        </p:nvSpPr>
        <p:spPr bwMode="auto">
          <a:xfrm>
            <a:off x="6315079" y="1447800"/>
            <a:ext cx="1609725" cy="0"/>
          </a:xfrm>
          <a:prstGeom prst="line">
            <a:avLst/>
          </a:prstGeom>
          <a:noFill/>
          <a:ln w="9525">
            <a:noFill/>
            <a:round/>
            <a:headEnd/>
            <a:tailEnd/>
          </a:ln>
        </p:spPr>
        <p:txBody>
          <a:bodyPr wrap="none"/>
          <a:lstStyle/>
          <a:p>
            <a:endParaRPr lang="en-US">
              <a:solidFill>
                <a:srgbClr val="000000"/>
              </a:solidFill>
            </a:endParaRPr>
          </a:p>
        </p:txBody>
      </p:sp>
      <p:sp>
        <p:nvSpPr>
          <p:cNvPr id="67" name="Text Box 7"/>
          <p:cNvSpPr txBox="1">
            <a:spLocks noChangeArrowheads="1"/>
          </p:cNvSpPr>
          <p:nvPr/>
        </p:nvSpPr>
        <p:spPr bwMode="auto">
          <a:xfrm>
            <a:off x="1127125" y="5141913"/>
            <a:ext cx="184150" cy="366712"/>
          </a:xfrm>
          <a:prstGeom prst="rect">
            <a:avLst/>
          </a:prstGeom>
          <a:noFill/>
          <a:ln w="9525">
            <a:noFill/>
            <a:miter lim="800000"/>
            <a:headEnd/>
            <a:tailEnd/>
          </a:ln>
        </p:spPr>
        <p:txBody>
          <a:bodyPr wrap="none">
            <a:spAutoFit/>
          </a:bodyPr>
          <a:lstStyle/>
          <a:p>
            <a:endParaRPr lang="en-US" altLang="en-US" sz="1800">
              <a:solidFill>
                <a:srgbClr val="000000"/>
              </a:solidFill>
              <a:latin typeface="Arial" charset="0"/>
            </a:endParaRPr>
          </a:p>
        </p:txBody>
      </p:sp>
      <p:sp>
        <p:nvSpPr>
          <p:cNvPr id="68" name="Line 58"/>
          <p:cNvSpPr>
            <a:spLocks noChangeShapeType="1"/>
          </p:cNvSpPr>
          <p:nvPr/>
        </p:nvSpPr>
        <p:spPr bwMode="auto">
          <a:xfrm>
            <a:off x="152400" y="1447800"/>
            <a:ext cx="1487488" cy="0"/>
          </a:xfrm>
          <a:prstGeom prst="line">
            <a:avLst/>
          </a:prstGeom>
          <a:noFill/>
          <a:ln w="9525">
            <a:noFill/>
            <a:round/>
            <a:headEnd/>
            <a:tailEnd/>
          </a:ln>
        </p:spPr>
        <p:txBody>
          <a:bodyPr wrap="none"/>
          <a:lstStyle/>
          <a:p>
            <a:endParaRPr lang="en-US">
              <a:solidFill>
                <a:srgbClr val="000000"/>
              </a:solidFill>
            </a:endParaRPr>
          </a:p>
        </p:txBody>
      </p:sp>
      <p:sp>
        <p:nvSpPr>
          <p:cNvPr id="69" name="Line 62"/>
          <p:cNvSpPr>
            <a:spLocks noChangeShapeType="1"/>
          </p:cNvSpPr>
          <p:nvPr/>
        </p:nvSpPr>
        <p:spPr bwMode="auto">
          <a:xfrm>
            <a:off x="1639889" y="1447800"/>
            <a:ext cx="1558925" cy="0"/>
          </a:xfrm>
          <a:prstGeom prst="line">
            <a:avLst/>
          </a:prstGeom>
          <a:noFill/>
          <a:ln w="9525">
            <a:noFill/>
            <a:round/>
            <a:headEnd/>
            <a:tailEnd/>
          </a:ln>
        </p:spPr>
        <p:txBody>
          <a:bodyPr wrap="none"/>
          <a:lstStyle/>
          <a:p>
            <a:endParaRPr lang="en-US">
              <a:solidFill>
                <a:srgbClr val="000000"/>
              </a:solidFill>
            </a:endParaRPr>
          </a:p>
        </p:txBody>
      </p:sp>
      <p:sp>
        <p:nvSpPr>
          <p:cNvPr id="70" name="Line 64"/>
          <p:cNvSpPr>
            <a:spLocks noChangeShapeType="1"/>
          </p:cNvSpPr>
          <p:nvPr/>
        </p:nvSpPr>
        <p:spPr bwMode="auto">
          <a:xfrm>
            <a:off x="3198817" y="1447800"/>
            <a:ext cx="1558925" cy="0"/>
          </a:xfrm>
          <a:prstGeom prst="line">
            <a:avLst/>
          </a:prstGeom>
          <a:noFill/>
          <a:ln w="9525">
            <a:noFill/>
            <a:round/>
            <a:headEnd/>
            <a:tailEnd/>
          </a:ln>
        </p:spPr>
        <p:txBody>
          <a:bodyPr wrap="none"/>
          <a:lstStyle/>
          <a:p>
            <a:endParaRPr lang="en-US">
              <a:solidFill>
                <a:srgbClr val="000000"/>
              </a:solidFill>
            </a:endParaRPr>
          </a:p>
        </p:txBody>
      </p:sp>
      <p:sp>
        <p:nvSpPr>
          <p:cNvPr id="71" name="Line 66"/>
          <p:cNvSpPr>
            <a:spLocks noChangeShapeType="1"/>
          </p:cNvSpPr>
          <p:nvPr/>
        </p:nvSpPr>
        <p:spPr bwMode="auto">
          <a:xfrm>
            <a:off x="4757742" y="1447800"/>
            <a:ext cx="1557337" cy="0"/>
          </a:xfrm>
          <a:prstGeom prst="line">
            <a:avLst/>
          </a:prstGeom>
          <a:noFill/>
          <a:ln w="9525">
            <a:noFill/>
            <a:round/>
            <a:headEnd/>
            <a:tailEnd/>
          </a:ln>
        </p:spPr>
        <p:txBody>
          <a:bodyPr wrap="none"/>
          <a:lstStyle/>
          <a:p>
            <a:endParaRPr lang="en-US">
              <a:solidFill>
                <a:srgbClr val="000000"/>
              </a:solidFill>
            </a:endParaRPr>
          </a:p>
        </p:txBody>
      </p:sp>
      <p:sp>
        <p:nvSpPr>
          <p:cNvPr id="72" name="Line 68"/>
          <p:cNvSpPr>
            <a:spLocks noChangeShapeType="1"/>
          </p:cNvSpPr>
          <p:nvPr/>
        </p:nvSpPr>
        <p:spPr bwMode="auto">
          <a:xfrm>
            <a:off x="6315079" y="1447800"/>
            <a:ext cx="1609725" cy="0"/>
          </a:xfrm>
          <a:prstGeom prst="line">
            <a:avLst/>
          </a:prstGeom>
          <a:noFill/>
          <a:ln w="9525">
            <a:noFill/>
            <a:round/>
            <a:headEnd/>
            <a:tailEnd/>
          </a:ln>
        </p:spPr>
        <p:txBody>
          <a:bodyPr wrap="none"/>
          <a:lstStyle/>
          <a:p>
            <a:endParaRPr lang="en-US">
              <a:solidFill>
                <a:srgbClr val="000000"/>
              </a:solidFill>
            </a:endParaRPr>
          </a:p>
        </p:txBody>
      </p:sp>
      <p:pic>
        <p:nvPicPr>
          <p:cNvPr id="74" name="Picture 4"/>
          <p:cNvPicPr>
            <a:picLocks noChangeAspect="1" noChangeArrowheads="1"/>
          </p:cNvPicPr>
          <p:nvPr/>
        </p:nvPicPr>
        <p:blipFill>
          <a:blip r:embed="rId2"/>
          <a:srcRect/>
          <a:stretch>
            <a:fillRect/>
          </a:stretch>
        </p:blipFill>
        <p:spPr bwMode="auto">
          <a:xfrm>
            <a:off x="7907572" y="348343"/>
            <a:ext cx="1066800" cy="960438"/>
          </a:xfrm>
          <a:prstGeom prst="rect">
            <a:avLst/>
          </a:prstGeom>
          <a:noFill/>
          <a:ln w="9525">
            <a:noFill/>
            <a:miter lim="800000"/>
            <a:headEnd/>
            <a:tailEnd/>
          </a:ln>
        </p:spPr>
      </p:pic>
      <p:sp>
        <p:nvSpPr>
          <p:cNvPr id="75" name="Rectangle 48"/>
          <p:cNvSpPr>
            <a:spLocks/>
          </p:cNvSpPr>
          <p:nvPr/>
        </p:nvSpPr>
        <p:spPr bwMode="auto">
          <a:xfrm>
            <a:off x="7755172" y="195945"/>
            <a:ext cx="76200" cy="6503988"/>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solidFill>
                <a:srgbClr val="000000"/>
              </a:solidFill>
              <a:latin typeface="Times New Roman" pitchFamily="18" charset="0"/>
              <a:ea typeface="ＭＳ 明朝" charset="-128"/>
            </a:endParaRPr>
          </a:p>
          <a:p>
            <a:endParaRPr lang="en-GB" altLang="ja-JP" sz="1200">
              <a:solidFill>
                <a:srgbClr val="000000"/>
              </a:solidFill>
              <a:latin typeface="Times New Roman" pitchFamily="18" charset="0"/>
              <a:ea typeface="ＭＳ 明朝" charset="-128"/>
            </a:endParaRPr>
          </a:p>
          <a:p>
            <a:endParaRPr lang="en-GB" altLang="ja-JP" sz="1200">
              <a:solidFill>
                <a:srgbClr val="000000"/>
              </a:solidFill>
              <a:latin typeface="Times New Roman" pitchFamily="18" charset="0"/>
              <a:ea typeface="ＭＳ 明朝" charset="-128"/>
            </a:endParaRPr>
          </a:p>
          <a:p>
            <a:endParaRPr lang="en-GB" altLang="ja-JP" sz="1200">
              <a:solidFill>
                <a:srgbClr val="000000"/>
              </a:solidFill>
              <a:latin typeface="Times New Roman" pitchFamily="18" charset="0"/>
              <a:ea typeface="ＭＳ 明朝" charset="-128"/>
            </a:endParaRPr>
          </a:p>
          <a:p>
            <a:endParaRPr lang="en-GB" altLang="ja-JP" sz="1200">
              <a:solidFill>
                <a:srgbClr val="000000"/>
              </a:solidFill>
              <a:latin typeface="Times New Roman" pitchFamily="18" charset="0"/>
              <a:ea typeface="ＭＳ 明朝" charset="-128"/>
            </a:endParaRPr>
          </a:p>
          <a:p>
            <a:endParaRPr lang="en-GB" altLang="ja-JP" sz="1200">
              <a:solidFill>
                <a:srgbClr val="000000"/>
              </a:solidFill>
              <a:latin typeface="Times New Roman" pitchFamily="18" charset="0"/>
              <a:ea typeface="ＭＳ 明朝" charset="-128"/>
            </a:endParaRPr>
          </a:p>
          <a:p>
            <a:endParaRPr lang="en-GB" altLang="ja-JP" sz="1200">
              <a:solidFill>
                <a:srgbClr val="000000"/>
              </a:solidFill>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76" name="Text Box 6"/>
          <p:cNvSpPr txBox="1">
            <a:spLocks noChangeArrowheads="1"/>
          </p:cNvSpPr>
          <p:nvPr/>
        </p:nvSpPr>
        <p:spPr bwMode="auto">
          <a:xfrm>
            <a:off x="7775246" y="1473122"/>
            <a:ext cx="1441450" cy="457200"/>
          </a:xfrm>
          <a:prstGeom prst="rect">
            <a:avLst/>
          </a:prstGeom>
          <a:noFill/>
          <a:ln w="9525">
            <a:noFill/>
            <a:miter lim="800000"/>
            <a:headEnd/>
            <a:tailEnd/>
          </a:ln>
        </p:spPr>
        <p:txBody>
          <a:bodyPr wrap="none">
            <a:spAutoFit/>
          </a:bodyPr>
          <a:lstStyle/>
          <a:p>
            <a:r>
              <a:rPr lang="en-US" altLang="zh-CN" sz="1200" b="1" i="1" dirty="0">
                <a:solidFill>
                  <a:srgbClr val="336699"/>
                </a:solidFill>
                <a:ea typeface="SimSun" pitchFamily="2" charset="-122"/>
              </a:rPr>
              <a:t>The United Nations </a:t>
            </a:r>
            <a:br>
              <a:rPr lang="en-US" altLang="zh-CN" sz="1200" b="1" i="1" dirty="0">
                <a:solidFill>
                  <a:srgbClr val="336699"/>
                </a:solidFill>
                <a:ea typeface="SimSun" pitchFamily="2" charset="-122"/>
              </a:rPr>
            </a:br>
            <a:r>
              <a:rPr lang="en-US" altLang="zh-CN" sz="1200" b="1" i="1" dirty="0">
                <a:solidFill>
                  <a:srgbClr val="336699"/>
                </a:solidFill>
                <a:ea typeface="SimSun" pitchFamily="2" charset="-122"/>
              </a:rPr>
              <a:t>Financial Situation</a:t>
            </a:r>
            <a:endParaRPr lang="en-GB" altLang="ja-JP" sz="1200" b="1" i="1" dirty="0">
              <a:solidFill>
                <a:srgbClr val="336699"/>
              </a:solidFill>
              <a:ea typeface="ＭＳ Ｐゴシック" charset="-128"/>
            </a:endParaRPr>
          </a:p>
        </p:txBody>
      </p:sp>
      <p:grpSp>
        <p:nvGrpSpPr>
          <p:cNvPr id="77" name="Group 37"/>
          <p:cNvGrpSpPr>
            <a:grpSpLocks/>
          </p:cNvGrpSpPr>
          <p:nvPr/>
        </p:nvGrpSpPr>
        <p:grpSpPr bwMode="auto">
          <a:xfrm>
            <a:off x="7847251" y="2100945"/>
            <a:ext cx="1162050" cy="606426"/>
            <a:chOff x="7658100" y="2106614"/>
            <a:chExt cx="1162050" cy="606425"/>
          </a:xfrm>
        </p:grpSpPr>
        <p:grpSp>
          <p:nvGrpSpPr>
            <p:cNvPr id="78" name="Group 58"/>
            <p:cNvGrpSpPr>
              <a:grpSpLocks/>
            </p:cNvGrpSpPr>
            <p:nvPr/>
          </p:nvGrpSpPr>
          <p:grpSpPr bwMode="auto">
            <a:xfrm>
              <a:off x="7667625" y="2106614"/>
              <a:ext cx="1152525" cy="606425"/>
              <a:chOff x="4830" y="1327"/>
              <a:chExt cx="726" cy="382"/>
            </a:xfrm>
          </p:grpSpPr>
          <p:sp>
            <p:nvSpPr>
              <p:cNvPr id="80" name="Text Box 59"/>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ja-JP" sz="1200" b="1">
                    <a:solidFill>
                      <a:srgbClr val="B2B2B2"/>
                    </a:solidFill>
                    <a:ea typeface="ＭＳ Ｐゴシック" charset="-128"/>
                  </a:rPr>
                  <a:t>Regular budget</a:t>
                </a:r>
              </a:p>
            </p:txBody>
          </p:sp>
          <p:sp>
            <p:nvSpPr>
              <p:cNvPr id="81" name="Text Box 60"/>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ja-JP" sz="1200" b="1" dirty="0">
                    <a:solidFill>
                      <a:srgbClr val="0066CC"/>
                    </a:solidFill>
                    <a:ea typeface="ＭＳ Ｐゴシック" charset="-128"/>
                  </a:rPr>
                  <a:t>Peacekeeping</a:t>
                </a:r>
              </a:p>
            </p:txBody>
          </p:sp>
          <p:sp>
            <p:nvSpPr>
              <p:cNvPr id="82" name="Text Box 61"/>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ja-JP" sz="1200" b="1">
                    <a:solidFill>
                      <a:srgbClr val="B2B2B2"/>
                    </a:solidFill>
                    <a:ea typeface="ＭＳ Ｐゴシック" charset="-128"/>
                  </a:rPr>
                  <a:t>Tribunals</a:t>
                </a:r>
              </a:p>
            </p:txBody>
          </p:sp>
        </p:grpSp>
        <p:sp>
          <p:nvSpPr>
            <p:cNvPr id="79" name="Rectangle 63"/>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p>
              <a:endParaRPr lang="en-US" altLang="en-US" sz="1800">
                <a:solidFill>
                  <a:srgbClr val="000000"/>
                </a:solidFill>
              </a:endParaRPr>
            </a:p>
          </p:txBody>
        </p:sp>
      </p:grpSp>
      <p:sp>
        <p:nvSpPr>
          <p:cNvPr id="83"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86"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87"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88"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89"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90"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91"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92"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93"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94"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95"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96"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sp>
        <p:nvSpPr>
          <p:cNvPr id="98" name="Text Box 7"/>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99" name="Line 58"/>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00" name="Line 62"/>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01" name="Line 64"/>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02" name="Line 66"/>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03" name="Line 68"/>
          <p:cNvSpPr>
            <a:spLocks noChangeShapeType="1"/>
          </p:cNvSpPr>
          <p:nvPr/>
        </p:nvSpPr>
        <p:spPr bwMode="auto">
          <a:xfrm>
            <a:off x="6315076" y="1505779"/>
            <a:ext cx="1609725" cy="0"/>
          </a:xfrm>
          <a:prstGeom prst="line">
            <a:avLst/>
          </a:prstGeom>
          <a:noFill/>
          <a:ln w="9525">
            <a:noFill/>
            <a:round/>
            <a:headEnd/>
            <a:tailEnd/>
          </a:ln>
        </p:spPr>
        <p:txBody>
          <a:bodyPr wrap="none"/>
          <a:lstStyle/>
          <a:p>
            <a:endParaRPr lang="en-US"/>
          </a:p>
        </p:txBody>
      </p:sp>
      <p:pic>
        <p:nvPicPr>
          <p:cNvPr id="105" name="Picture 4"/>
          <p:cNvPicPr>
            <a:picLocks noChangeAspect="1" noChangeArrowheads="1"/>
          </p:cNvPicPr>
          <p:nvPr/>
        </p:nvPicPr>
        <p:blipFill>
          <a:blip r:embed="rId2"/>
          <a:srcRect/>
          <a:stretch>
            <a:fillRect/>
          </a:stretch>
        </p:blipFill>
        <p:spPr bwMode="auto">
          <a:xfrm>
            <a:off x="7907572" y="363601"/>
            <a:ext cx="1066800" cy="998900"/>
          </a:xfrm>
          <a:prstGeom prst="rect">
            <a:avLst/>
          </a:prstGeom>
          <a:noFill/>
          <a:ln w="9525">
            <a:noFill/>
            <a:miter lim="800000"/>
            <a:headEnd/>
            <a:tailEnd/>
          </a:ln>
        </p:spPr>
      </p:pic>
      <p:sp>
        <p:nvSpPr>
          <p:cNvPr id="116" name="Rectangle 6"/>
          <p:cNvSpPr txBox="1">
            <a:spLocks noGrp="1" noChangeArrowheads="1"/>
          </p:cNvSpPr>
          <p:nvPr/>
        </p:nvSpPr>
        <p:spPr bwMode="auto">
          <a:xfrm>
            <a:off x="6520907" y="6212797"/>
            <a:ext cx="2133600" cy="476250"/>
          </a:xfrm>
          <a:prstGeom prst="rect">
            <a:avLst/>
          </a:prstGeom>
          <a:noFill/>
          <a:ln w="9525">
            <a:noFill/>
            <a:miter lim="800000"/>
            <a:headEnd/>
            <a:tailEnd/>
          </a:ln>
        </p:spPr>
        <p:txBody>
          <a:bodyPr/>
          <a:lstStyle/>
          <a:p>
            <a:pPr algn="r"/>
            <a:r>
              <a:rPr lang="en-GB" altLang="ja-JP" sz="1400" dirty="0">
                <a:solidFill>
                  <a:srgbClr val="000000"/>
                </a:solidFill>
                <a:ea typeface="ＭＳ Ｐゴシック" charset="-128"/>
              </a:rPr>
              <a:t>13</a:t>
            </a:r>
          </a:p>
        </p:txBody>
      </p:sp>
      <p:sp>
        <p:nvSpPr>
          <p:cNvPr id="73" name="Text Box 7">
            <a:extLst>
              <a:ext uri="{FF2B5EF4-FFF2-40B4-BE49-F238E27FC236}">
                <a16:creationId xmlns:a16="http://schemas.microsoft.com/office/drawing/2014/main" id="{645A96FB-4AFC-4F84-AE9B-0E2EAFD22859}"/>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84" name="Line 58">
            <a:extLst>
              <a:ext uri="{FF2B5EF4-FFF2-40B4-BE49-F238E27FC236}">
                <a16:creationId xmlns:a16="http://schemas.microsoft.com/office/drawing/2014/main" id="{8D8AD787-FDFA-45F2-8AF3-76C640696433}"/>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85" name="Line 62">
            <a:extLst>
              <a:ext uri="{FF2B5EF4-FFF2-40B4-BE49-F238E27FC236}">
                <a16:creationId xmlns:a16="http://schemas.microsoft.com/office/drawing/2014/main" id="{8DC76A44-50C8-4AAF-9960-1ECDA924962A}"/>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97" name="Line 64">
            <a:extLst>
              <a:ext uri="{FF2B5EF4-FFF2-40B4-BE49-F238E27FC236}">
                <a16:creationId xmlns:a16="http://schemas.microsoft.com/office/drawing/2014/main" id="{DA1D7754-753B-483B-A959-9A26A49D1B06}"/>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06" name="Line 66">
            <a:extLst>
              <a:ext uri="{FF2B5EF4-FFF2-40B4-BE49-F238E27FC236}">
                <a16:creationId xmlns:a16="http://schemas.microsoft.com/office/drawing/2014/main" id="{914732B8-8ED1-41E8-84D1-1E7710E93DAE}"/>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07" name="Text Box 7">
            <a:extLst>
              <a:ext uri="{FF2B5EF4-FFF2-40B4-BE49-F238E27FC236}">
                <a16:creationId xmlns:a16="http://schemas.microsoft.com/office/drawing/2014/main" id="{87E10805-9DCC-45C6-81AE-57EC441BBE7F}"/>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08" name="Line 58">
            <a:extLst>
              <a:ext uri="{FF2B5EF4-FFF2-40B4-BE49-F238E27FC236}">
                <a16:creationId xmlns:a16="http://schemas.microsoft.com/office/drawing/2014/main" id="{438C8D77-7944-4A6C-833C-174F4E604B7F}"/>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09" name="Line 62">
            <a:extLst>
              <a:ext uri="{FF2B5EF4-FFF2-40B4-BE49-F238E27FC236}">
                <a16:creationId xmlns:a16="http://schemas.microsoft.com/office/drawing/2014/main" id="{C42CBACF-731E-4C0C-BE3D-07966DF24EAD}"/>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10" name="Line 64">
            <a:extLst>
              <a:ext uri="{FF2B5EF4-FFF2-40B4-BE49-F238E27FC236}">
                <a16:creationId xmlns:a16="http://schemas.microsoft.com/office/drawing/2014/main" id="{338838B7-B432-4C91-8DE7-C6981DA176C5}"/>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11" name="Line 66">
            <a:extLst>
              <a:ext uri="{FF2B5EF4-FFF2-40B4-BE49-F238E27FC236}">
                <a16:creationId xmlns:a16="http://schemas.microsoft.com/office/drawing/2014/main" id="{92FB2860-5022-4BE6-AEC7-1CC01AF6B704}"/>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12" name="Text Box 7">
            <a:extLst>
              <a:ext uri="{FF2B5EF4-FFF2-40B4-BE49-F238E27FC236}">
                <a16:creationId xmlns:a16="http://schemas.microsoft.com/office/drawing/2014/main" id="{EA2C6E98-4EE6-4BCC-853A-C1C50188906C}"/>
              </a:ext>
            </a:extLst>
          </p:cNvPr>
          <p:cNvSpPr txBox="1">
            <a:spLocks noChangeArrowheads="1"/>
          </p:cNvSpPr>
          <p:nvPr/>
        </p:nvSpPr>
        <p:spPr bwMode="auto">
          <a:xfrm>
            <a:off x="1127125" y="5347828"/>
            <a:ext cx="184150" cy="381397"/>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113" name="Line 58">
            <a:extLst>
              <a:ext uri="{FF2B5EF4-FFF2-40B4-BE49-F238E27FC236}">
                <a16:creationId xmlns:a16="http://schemas.microsoft.com/office/drawing/2014/main" id="{90704486-CF82-491A-8CE7-639243A35CBE}"/>
              </a:ext>
            </a:extLst>
          </p:cNvPr>
          <p:cNvSpPr>
            <a:spLocks noChangeShapeType="1"/>
          </p:cNvSpPr>
          <p:nvPr/>
        </p:nvSpPr>
        <p:spPr bwMode="auto">
          <a:xfrm>
            <a:off x="152400" y="1505779"/>
            <a:ext cx="1487488" cy="0"/>
          </a:xfrm>
          <a:prstGeom prst="line">
            <a:avLst/>
          </a:prstGeom>
          <a:noFill/>
          <a:ln w="9525">
            <a:noFill/>
            <a:round/>
            <a:headEnd/>
            <a:tailEnd/>
          </a:ln>
        </p:spPr>
        <p:txBody>
          <a:bodyPr wrap="none"/>
          <a:lstStyle/>
          <a:p>
            <a:endParaRPr lang="en-US"/>
          </a:p>
        </p:txBody>
      </p:sp>
      <p:sp>
        <p:nvSpPr>
          <p:cNvPr id="114" name="Line 62">
            <a:extLst>
              <a:ext uri="{FF2B5EF4-FFF2-40B4-BE49-F238E27FC236}">
                <a16:creationId xmlns:a16="http://schemas.microsoft.com/office/drawing/2014/main" id="{7C0EBC03-31E0-493E-B973-B5E558B0DD82}"/>
              </a:ext>
            </a:extLst>
          </p:cNvPr>
          <p:cNvSpPr>
            <a:spLocks noChangeShapeType="1"/>
          </p:cNvSpPr>
          <p:nvPr/>
        </p:nvSpPr>
        <p:spPr bwMode="auto">
          <a:xfrm>
            <a:off x="1639889" y="1505779"/>
            <a:ext cx="1558925" cy="0"/>
          </a:xfrm>
          <a:prstGeom prst="line">
            <a:avLst/>
          </a:prstGeom>
          <a:noFill/>
          <a:ln w="9525">
            <a:noFill/>
            <a:round/>
            <a:headEnd/>
            <a:tailEnd/>
          </a:ln>
        </p:spPr>
        <p:txBody>
          <a:bodyPr wrap="none"/>
          <a:lstStyle/>
          <a:p>
            <a:endParaRPr lang="en-US"/>
          </a:p>
        </p:txBody>
      </p:sp>
      <p:sp>
        <p:nvSpPr>
          <p:cNvPr id="117" name="Line 64">
            <a:extLst>
              <a:ext uri="{FF2B5EF4-FFF2-40B4-BE49-F238E27FC236}">
                <a16:creationId xmlns:a16="http://schemas.microsoft.com/office/drawing/2014/main" id="{F7F3DCAB-A3FB-4E77-9894-4ECB02AE1816}"/>
              </a:ext>
            </a:extLst>
          </p:cNvPr>
          <p:cNvSpPr>
            <a:spLocks noChangeShapeType="1"/>
          </p:cNvSpPr>
          <p:nvPr/>
        </p:nvSpPr>
        <p:spPr bwMode="auto">
          <a:xfrm>
            <a:off x="3198814" y="1505779"/>
            <a:ext cx="1558925" cy="0"/>
          </a:xfrm>
          <a:prstGeom prst="line">
            <a:avLst/>
          </a:prstGeom>
          <a:noFill/>
          <a:ln w="9525">
            <a:noFill/>
            <a:round/>
            <a:headEnd/>
            <a:tailEnd/>
          </a:ln>
        </p:spPr>
        <p:txBody>
          <a:bodyPr wrap="none"/>
          <a:lstStyle/>
          <a:p>
            <a:endParaRPr lang="en-US"/>
          </a:p>
        </p:txBody>
      </p:sp>
      <p:sp>
        <p:nvSpPr>
          <p:cNvPr id="118" name="Line 66">
            <a:extLst>
              <a:ext uri="{FF2B5EF4-FFF2-40B4-BE49-F238E27FC236}">
                <a16:creationId xmlns:a16="http://schemas.microsoft.com/office/drawing/2014/main" id="{93CE57AA-60A2-4781-A5EB-E6236D1C8CDF}"/>
              </a:ext>
            </a:extLst>
          </p:cNvPr>
          <p:cNvSpPr>
            <a:spLocks noChangeShapeType="1"/>
          </p:cNvSpPr>
          <p:nvPr/>
        </p:nvSpPr>
        <p:spPr bwMode="auto">
          <a:xfrm>
            <a:off x="4757739" y="1505779"/>
            <a:ext cx="1557337" cy="0"/>
          </a:xfrm>
          <a:prstGeom prst="line">
            <a:avLst/>
          </a:prstGeom>
          <a:noFill/>
          <a:ln w="9525">
            <a:noFill/>
            <a:round/>
            <a:headEnd/>
            <a:tailEnd/>
          </a:ln>
        </p:spPr>
        <p:txBody>
          <a:bodyPr wrap="none"/>
          <a:lstStyle/>
          <a:p>
            <a:endParaRPr lang="en-US"/>
          </a:p>
        </p:txBody>
      </p:sp>
      <p:sp>
        <p:nvSpPr>
          <p:cNvPr id="121" name="Text Box 77">
            <a:extLst>
              <a:ext uri="{FF2B5EF4-FFF2-40B4-BE49-F238E27FC236}">
                <a16:creationId xmlns:a16="http://schemas.microsoft.com/office/drawing/2014/main" id="{65EDD0D9-BD46-4543-8571-F7F341246F34}"/>
              </a:ext>
            </a:extLst>
          </p:cNvPr>
          <p:cNvSpPr txBox="1">
            <a:spLocks noChangeArrowheads="1"/>
          </p:cNvSpPr>
          <p:nvPr/>
        </p:nvSpPr>
        <p:spPr bwMode="auto">
          <a:xfrm>
            <a:off x="121298" y="168953"/>
            <a:ext cx="7315200" cy="1123384"/>
          </a:xfrm>
          <a:prstGeom prst="rect">
            <a:avLst/>
          </a:prstGeom>
          <a:noFill/>
          <a:ln w="9525">
            <a:noFill/>
            <a:miter lim="800000"/>
            <a:headEnd/>
            <a:tailEnd/>
          </a:ln>
        </p:spPr>
        <p:txBody>
          <a:bodyPr>
            <a:spAutoFit/>
          </a:bodyPr>
          <a:lstStyle/>
          <a:p>
            <a:r>
              <a:rPr lang="en-GB" altLang="ja-JP" sz="3200" dirty="0">
                <a:ea typeface="ＭＳ Ｐゴシック" charset="-128"/>
              </a:rPr>
              <a:t>Chart 13 - </a:t>
            </a:r>
            <a:r>
              <a:rPr lang="en-GB" altLang="ja-JP" sz="3200" dirty="0">
                <a:solidFill>
                  <a:srgbClr val="0066CC"/>
                </a:solidFill>
                <a:ea typeface="ＭＳ Ｐゴシック" charset="-128"/>
              </a:rPr>
              <a:t>Peacekeeping Cash Position</a:t>
            </a:r>
            <a:endParaRPr lang="en-GB" altLang="ja-JP" sz="3200" dirty="0">
              <a:ea typeface="ＭＳ Ｐゴシック" charset="-128"/>
            </a:endParaRPr>
          </a:p>
          <a:p>
            <a:r>
              <a:rPr lang="en-US" altLang="ja-JP" sz="2000" dirty="0">
                <a:ea typeface="ＭＳ Ｐゴシック" charset="-128"/>
              </a:rPr>
              <a:t>Actual Figures for Peacekeeping for 2016-2018</a:t>
            </a:r>
          </a:p>
          <a:p>
            <a:r>
              <a:rPr lang="en-GB" altLang="ja-JP" dirty="0">
                <a:ea typeface="ＭＳ Ｐゴシック" charset="-128"/>
              </a:rPr>
              <a:t>(US$ millions)</a:t>
            </a:r>
            <a:endParaRPr lang="en-GB" altLang="ja-JP" sz="2000" dirty="0">
              <a:ea typeface="ＭＳ Ｐゴシック" charset="-128"/>
            </a:endParaRPr>
          </a:p>
        </p:txBody>
      </p:sp>
      <p:graphicFrame>
        <p:nvGraphicFramePr>
          <p:cNvPr id="104" name="Object 1">
            <a:extLst>
              <a:ext uri="{FF2B5EF4-FFF2-40B4-BE49-F238E27FC236}">
                <a16:creationId xmlns:a16="http://schemas.microsoft.com/office/drawing/2014/main" id="{7F6374F3-2746-47D9-8538-E83D0CBC9F84}"/>
              </a:ext>
            </a:extLst>
          </p:cNvPr>
          <p:cNvGraphicFramePr>
            <a:graphicFrameLocks noChangeAspect="1"/>
          </p:cNvGraphicFramePr>
          <p:nvPr>
            <p:extLst>
              <p:ext uri="{D42A27DB-BD31-4B8C-83A1-F6EECF244321}">
                <p14:modId xmlns:p14="http://schemas.microsoft.com/office/powerpoint/2010/main" val="3586690934"/>
              </p:ext>
            </p:extLst>
          </p:nvPr>
        </p:nvGraphicFramePr>
        <p:xfrm>
          <a:off x="144293" y="1675923"/>
          <a:ext cx="7489508" cy="4569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8133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1127125" y="514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p>
        </p:txBody>
      </p:sp>
      <p:sp>
        <p:nvSpPr>
          <p:cNvPr id="18435" name="Line 58"/>
          <p:cNvSpPr>
            <a:spLocks noChangeShapeType="1"/>
          </p:cNvSpPr>
          <p:nvPr/>
        </p:nvSpPr>
        <p:spPr bwMode="auto">
          <a:xfrm>
            <a:off x="152400" y="14478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36" name="Line 59"/>
          <p:cNvSpPr>
            <a:spLocks noChangeShapeType="1"/>
          </p:cNvSpPr>
          <p:nvPr/>
        </p:nvSpPr>
        <p:spPr bwMode="auto">
          <a:xfrm>
            <a:off x="152400" y="91440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37" name="Line 60"/>
          <p:cNvSpPr>
            <a:spLocks noChangeShapeType="1"/>
          </p:cNvSpPr>
          <p:nvPr/>
        </p:nvSpPr>
        <p:spPr bwMode="auto">
          <a:xfrm>
            <a:off x="152400" y="14478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38" name="Line 61"/>
          <p:cNvSpPr>
            <a:spLocks noChangeShapeType="1"/>
          </p:cNvSpPr>
          <p:nvPr/>
        </p:nvSpPr>
        <p:spPr bwMode="auto">
          <a:xfrm>
            <a:off x="7924800" y="14478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39" name="Line 62"/>
          <p:cNvSpPr>
            <a:spLocks noChangeShapeType="1"/>
          </p:cNvSpPr>
          <p:nvPr/>
        </p:nvSpPr>
        <p:spPr bwMode="auto">
          <a:xfrm>
            <a:off x="1639889"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40" name="Line 63"/>
          <p:cNvSpPr>
            <a:spLocks noChangeShapeType="1"/>
          </p:cNvSpPr>
          <p:nvPr/>
        </p:nvSpPr>
        <p:spPr bwMode="auto">
          <a:xfrm>
            <a:off x="1639889"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41" name="Line 64"/>
          <p:cNvSpPr>
            <a:spLocks noChangeShapeType="1"/>
          </p:cNvSpPr>
          <p:nvPr/>
        </p:nvSpPr>
        <p:spPr bwMode="auto">
          <a:xfrm>
            <a:off x="3198841"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42" name="Line 65"/>
          <p:cNvSpPr>
            <a:spLocks noChangeShapeType="1"/>
          </p:cNvSpPr>
          <p:nvPr/>
        </p:nvSpPr>
        <p:spPr bwMode="auto">
          <a:xfrm>
            <a:off x="3198841"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43" name="Line 66"/>
          <p:cNvSpPr>
            <a:spLocks noChangeShapeType="1"/>
          </p:cNvSpPr>
          <p:nvPr/>
        </p:nvSpPr>
        <p:spPr bwMode="auto">
          <a:xfrm>
            <a:off x="4757745" y="14478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44" name="Line 67"/>
          <p:cNvSpPr>
            <a:spLocks noChangeShapeType="1"/>
          </p:cNvSpPr>
          <p:nvPr/>
        </p:nvSpPr>
        <p:spPr bwMode="auto">
          <a:xfrm>
            <a:off x="4757745" y="91440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45" name="Line 68"/>
          <p:cNvSpPr>
            <a:spLocks noChangeShapeType="1"/>
          </p:cNvSpPr>
          <p:nvPr/>
        </p:nvSpPr>
        <p:spPr bwMode="auto">
          <a:xfrm>
            <a:off x="6315095" y="14478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46" name="Line 69"/>
          <p:cNvSpPr>
            <a:spLocks noChangeShapeType="1"/>
          </p:cNvSpPr>
          <p:nvPr/>
        </p:nvSpPr>
        <p:spPr bwMode="auto">
          <a:xfrm>
            <a:off x="6315095" y="91440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pic>
        <p:nvPicPr>
          <p:cNvPr id="184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81000"/>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Rectangle 48"/>
          <p:cNvSpPr>
            <a:spLocks/>
          </p:cNvSpPr>
          <p:nvPr/>
        </p:nvSpPr>
        <p:spPr bwMode="auto">
          <a:xfrm>
            <a:off x="7543800" y="201613"/>
            <a:ext cx="76200" cy="6503987"/>
          </a:xfrm>
          <a:prstGeom prst="rect">
            <a:avLst/>
          </a:prstGeom>
          <a:solidFill>
            <a:srgbClr val="0099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a:solidFill>
                <a:srgbClr val="FFFFFF"/>
              </a:solidFill>
              <a:latin typeface="Cambria" pitchFamily="18" charset="0"/>
              <a:ea typeface="SimSun" pitchFamily="2" charset="-122"/>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p:txBody>
      </p:sp>
      <p:sp>
        <p:nvSpPr>
          <p:cNvPr id="18449" name="Text Box 6"/>
          <p:cNvSpPr txBox="1">
            <a:spLocks noChangeArrowheads="1"/>
          </p:cNvSpPr>
          <p:nvPr/>
        </p:nvSpPr>
        <p:spPr bwMode="auto">
          <a:xfrm>
            <a:off x="7664450" y="144780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a:solidFill>
                  <a:srgbClr val="336699"/>
                </a:solidFill>
                <a:latin typeface="Calibri" pitchFamily="34" charset="0"/>
                <a:ea typeface="SimSun" pitchFamily="2" charset="-122"/>
              </a:rPr>
              <a:t>The United Nations </a:t>
            </a:r>
            <a:br>
              <a:rPr kumimoji="0" lang="en-US" altLang="zh-CN" sz="1200" b="1" i="1">
                <a:solidFill>
                  <a:srgbClr val="336699"/>
                </a:solidFill>
                <a:latin typeface="Calibri" pitchFamily="34" charset="0"/>
                <a:ea typeface="SimSun" pitchFamily="2" charset="-122"/>
              </a:rPr>
            </a:br>
            <a:r>
              <a:rPr kumimoji="0" lang="en-US" altLang="zh-CN" sz="1200" b="1" i="1">
                <a:solidFill>
                  <a:srgbClr val="336699"/>
                </a:solidFill>
                <a:latin typeface="Calibri" pitchFamily="34" charset="0"/>
                <a:ea typeface="SimSun" pitchFamily="2" charset="-122"/>
              </a:rPr>
              <a:t>Financial Situation</a:t>
            </a:r>
            <a:endParaRPr kumimoji="0" lang="en-GB" altLang="ja-JP" sz="1200" b="1" i="1">
              <a:solidFill>
                <a:srgbClr val="336699"/>
              </a:solidFill>
              <a:latin typeface="Calibri" pitchFamily="34" charset="0"/>
              <a:ea typeface="ＭＳ Ｐゴシック" pitchFamily="34" charset="-128"/>
            </a:endParaRPr>
          </a:p>
        </p:txBody>
      </p:sp>
      <p:grpSp>
        <p:nvGrpSpPr>
          <p:cNvPr id="18450" name="Group 36"/>
          <p:cNvGrpSpPr>
            <a:grpSpLocks/>
          </p:cNvGrpSpPr>
          <p:nvPr/>
        </p:nvGrpSpPr>
        <p:grpSpPr bwMode="auto">
          <a:xfrm>
            <a:off x="7658115" y="2106614"/>
            <a:ext cx="1162050" cy="606425"/>
            <a:chOff x="7658100" y="2106614"/>
            <a:chExt cx="1162050" cy="606425"/>
          </a:xfrm>
        </p:grpSpPr>
        <p:grpSp>
          <p:nvGrpSpPr>
            <p:cNvPr id="18495" name="Group 58"/>
            <p:cNvGrpSpPr>
              <a:grpSpLocks/>
            </p:cNvGrpSpPr>
            <p:nvPr/>
          </p:nvGrpSpPr>
          <p:grpSpPr bwMode="auto">
            <a:xfrm>
              <a:off x="7667625" y="2106614"/>
              <a:ext cx="1152525" cy="606425"/>
              <a:chOff x="4830" y="1327"/>
              <a:chExt cx="726" cy="382"/>
            </a:xfrm>
          </p:grpSpPr>
          <p:sp>
            <p:nvSpPr>
              <p:cNvPr id="18497" name="Text Box 59"/>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B2B2B2"/>
                    </a:solidFill>
                    <a:latin typeface="Calibri" pitchFamily="34" charset="0"/>
                    <a:ea typeface="ＭＳ Ｐゴシック" pitchFamily="34" charset="-128"/>
                  </a:rPr>
                  <a:t>Regular budget</a:t>
                </a:r>
              </a:p>
            </p:txBody>
          </p:sp>
          <p:sp>
            <p:nvSpPr>
              <p:cNvPr id="18498" name="Text Box 60"/>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B2B2B2"/>
                    </a:solidFill>
                    <a:latin typeface="Calibri" pitchFamily="34" charset="0"/>
                    <a:ea typeface="ＭＳ Ｐゴシック" pitchFamily="34" charset="-128"/>
                  </a:rPr>
                  <a:t>Peacekeeping</a:t>
                </a:r>
              </a:p>
            </p:txBody>
          </p:sp>
          <p:sp>
            <p:nvSpPr>
              <p:cNvPr id="18499" name="Text Box 61"/>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009900"/>
                    </a:solidFill>
                    <a:latin typeface="Calibri" pitchFamily="34" charset="0"/>
                    <a:ea typeface="ＭＳ Ｐゴシック" pitchFamily="34" charset="-128"/>
                  </a:rPr>
                  <a:t>Tribunals</a:t>
                </a:r>
              </a:p>
            </p:txBody>
          </p:sp>
        </p:grpSp>
        <p:sp>
          <p:nvSpPr>
            <p:cNvPr id="18496" name="Rectangle 63"/>
            <p:cNvSpPr>
              <a:spLocks noChangeArrowheads="1"/>
            </p:cNvSpPr>
            <p:nvPr/>
          </p:nvSpPr>
          <p:spPr bwMode="auto">
            <a:xfrm flipH="1">
              <a:off x="7658100" y="2535715"/>
              <a:ext cx="76200" cy="76200"/>
            </a:xfrm>
            <a:prstGeom prst="rect">
              <a:avLst/>
            </a:prstGeom>
            <a:solidFill>
              <a:srgbClr val="009900"/>
            </a:solidFill>
            <a:ln w="9525">
              <a:solidFill>
                <a:srgbClr val="009900"/>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latin typeface="Calibri" pitchFamily="34" charset="0"/>
              </a:endParaRPr>
            </a:p>
          </p:txBody>
        </p:sp>
      </p:grpSp>
      <p:sp>
        <p:nvSpPr>
          <p:cNvPr id="18451" name="Rectangle 6"/>
          <p:cNvSpPr txBox="1">
            <a:spLocks noGrp="1" noChangeArrowheads="1"/>
          </p:cNvSpPr>
          <p:nvPr/>
        </p:nvSpPr>
        <p:spPr bwMode="auto">
          <a:xfrm>
            <a:off x="6553200" y="617821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GB" altLang="ja-JP" sz="1400" dirty="0">
                <a:latin typeface="Calibri" pitchFamily="34" charset="0"/>
                <a:ea typeface="ＭＳ Ｐゴシック" pitchFamily="34" charset="-128"/>
              </a:rPr>
              <a:t>14</a:t>
            </a:r>
          </a:p>
        </p:txBody>
      </p:sp>
      <p:sp>
        <p:nvSpPr>
          <p:cNvPr id="18452" name="Text Box 7"/>
          <p:cNvSpPr txBox="1">
            <a:spLocks noChangeArrowheads="1"/>
          </p:cNvSpPr>
          <p:nvPr/>
        </p:nvSpPr>
        <p:spPr bwMode="auto">
          <a:xfrm>
            <a:off x="1127125" y="514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p>
        </p:txBody>
      </p:sp>
      <p:sp>
        <p:nvSpPr>
          <p:cNvPr id="18453" name="Line 58"/>
          <p:cNvSpPr>
            <a:spLocks noChangeShapeType="1"/>
          </p:cNvSpPr>
          <p:nvPr/>
        </p:nvSpPr>
        <p:spPr bwMode="auto">
          <a:xfrm>
            <a:off x="152400" y="14478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54" name="Line 59"/>
          <p:cNvSpPr>
            <a:spLocks noChangeShapeType="1"/>
          </p:cNvSpPr>
          <p:nvPr/>
        </p:nvSpPr>
        <p:spPr bwMode="auto">
          <a:xfrm>
            <a:off x="152400" y="91440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55" name="Line 60"/>
          <p:cNvSpPr>
            <a:spLocks noChangeShapeType="1"/>
          </p:cNvSpPr>
          <p:nvPr/>
        </p:nvSpPr>
        <p:spPr bwMode="auto">
          <a:xfrm>
            <a:off x="152400" y="14478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56" name="Line 61"/>
          <p:cNvSpPr>
            <a:spLocks noChangeShapeType="1"/>
          </p:cNvSpPr>
          <p:nvPr/>
        </p:nvSpPr>
        <p:spPr bwMode="auto">
          <a:xfrm>
            <a:off x="7924800" y="14478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57" name="Line 62"/>
          <p:cNvSpPr>
            <a:spLocks noChangeShapeType="1"/>
          </p:cNvSpPr>
          <p:nvPr/>
        </p:nvSpPr>
        <p:spPr bwMode="auto">
          <a:xfrm>
            <a:off x="1639889"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58" name="Line 63"/>
          <p:cNvSpPr>
            <a:spLocks noChangeShapeType="1"/>
          </p:cNvSpPr>
          <p:nvPr/>
        </p:nvSpPr>
        <p:spPr bwMode="auto">
          <a:xfrm>
            <a:off x="1639889"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59" name="Line 64"/>
          <p:cNvSpPr>
            <a:spLocks noChangeShapeType="1"/>
          </p:cNvSpPr>
          <p:nvPr/>
        </p:nvSpPr>
        <p:spPr bwMode="auto">
          <a:xfrm>
            <a:off x="3198841"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60" name="Line 65"/>
          <p:cNvSpPr>
            <a:spLocks noChangeShapeType="1"/>
          </p:cNvSpPr>
          <p:nvPr/>
        </p:nvSpPr>
        <p:spPr bwMode="auto">
          <a:xfrm>
            <a:off x="3198841"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61" name="Line 66"/>
          <p:cNvSpPr>
            <a:spLocks noChangeShapeType="1"/>
          </p:cNvSpPr>
          <p:nvPr/>
        </p:nvSpPr>
        <p:spPr bwMode="auto">
          <a:xfrm>
            <a:off x="4757745" y="14478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62" name="Line 67"/>
          <p:cNvSpPr>
            <a:spLocks noChangeShapeType="1"/>
          </p:cNvSpPr>
          <p:nvPr/>
        </p:nvSpPr>
        <p:spPr bwMode="auto">
          <a:xfrm>
            <a:off x="4757745" y="91440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63" name="Line 68"/>
          <p:cNvSpPr>
            <a:spLocks noChangeShapeType="1"/>
          </p:cNvSpPr>
          <p:nvPr/>
        </p:nvSpPr>
        <p:spPr bwMode="auto">
          <a:xfrm>
            <a:off x="6315095" y="14478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64" name="Line 69"/>
          <p:cNvSpPr>
            <a:spLocks noChangeShapeType="1"/>
          </p:cNvSpPr>
          <p:nvPr/>
        </p:nvSpPr>
        <p:spPr bwMode="auto">
          <a:xfrm>
            <a:off x="6315095" y="91440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8465" name="Text Box 77"/>
          <p:cNvSpPr txBox="1">
            <a:spLocks noChangeArrowheads="1"/>
          </p:cNvSpPr>
          <p:nvPr/>
        </p:nvSpPr>
        <p:spPr bwMode="auto">
          <a:xfrm>
            <a:off x="119743" y="88612"/>
            <a:ext cx="69289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dirty="0">
                <a:latin typeface="Calibri" pitchFamily="34" charset="0"/>
                <a:ea typeface="ＭＳ Ｐゴシック" pitchFamily="34" charset="-128"/>
              </a:rPr>
              <a:t>Chart 14 - </a:t>
            </a:r>
            <a:r>
              <a:rPr kumimoji="0" lang="en-GB" altLang="ja-JP" dirty="0">
                <a:solidFill>
                  <a:srgbClr val="009900"/>
                </a:solidFill>
                <a:latin typeface="Calibri" pitchFamily="34" charset="0"/>
                <a:ea typeface="ＭＳ Ｐゴシック" pitchFamily="34" charset="-128"/>
              </a:rPr>
              <a:t>Tribunals: Assessment Status*</a:t>
            </a:r>
            <a:endParaRPr kumimoji="0" lang="en-GB" altLang="ja-JP" dirty="0">
              <a:latin typeface="Calibri" pitchFamily="34" charset="0"/>
              <a:ea typeface="ＭＳ Ｐゴシック" pitchFamily="34" charset="-128"/>
            </a:endParaRPr>
          </a:p>
        </p:txBody>
      </p:sp>
      <p:pic>
        <p:nvPicPr>
          <p:cNvPr id="184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81000"/>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7" name="Rectangle 48"/>
          <p:cNvSpPr>
            <a:spLocks/>
          </p:cNvSpPr>
          <p:nvPr/>
        </p:nvSpPr>
        <p:spPr bwMode="auto">
          <a:xfrm>
            <a:off x="7543800" y="201613"/>
            <a:ext cx="76200" cy="6503987"/>
          </a:xfrm>
          <a:prstGeom prst="rect">
            <a:avLst/>
          </a:prstGeom>
          <a:solidFill>
            <a:srgbClr val="0099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a:solidFill>
                <a:srgbClr val="FFFFFF"/>
              </a:solidFill>
              <a:latin typeface="Cambria" pitchFamily="18" charset="0"/>
              <a:ea typeface="SimSun" pitchFamily="2" charset="-122"/>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p:txBody>
      </p:sp>
      <p:sp>
        <p:nvSpPr>
          <p:cNvPr id="18468" name="Text Box 6"/>
          <p:cNvSpPr txBox="1">
            <a:spLocks noChangeArrowheads="1"/>
          </p:cNvSpPr>
          <p:nvPr/>
        </p:nvSpPr>
        <p:spPr bwMode="auto">
          <a:xfrm>
            <a:off x="7664450" y="144780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a:solidFill>
                  <a:srgbClr val="336699"/>
                </a:solidFill>
                <a:latin typeface="Calibri" pitchFamily="34" charset="0"/>
                <a:ea typeface="SimSun" pitchFamily="2" charset="-122"/>
              </a:rPr>
              <a:t>The United Nations </a:t>
            </a:r>
            <a:br>
              <a:rPr kumimoji="0" lang="en-US" altLang="zh-CN" sz="1200" b="1" i="1">
                <a:solidFill>
                  <a:srgbClr val="336699"/>
                </a:solidFill>
                <a:latin typeface="Calibri" pitchFamily="34" charset="0"/>
                <a:ea typeface="SimSun" pitchFamily="2" charset="-122"/>
              </a:rPr>
            </a:br>
            <a:r>
              <a:rPr kumimoji="0" lang="en-US" altLang="zh-CN" sz="1200" b="1" i="1">
                <a:solidFill>
                  <a:srgbClr val="336699"/>
                </a:solidFill>
                <a:latin typeface="Calibri" pitchFamily="34" charset="0"/>
                <a:ea typeface="SimSun" pitchFamily="2" charset="-122"/>
              </a:rPr>
              <a:t>Financial Situation</a:t>
            </a:r>
            <a:endParaRPr kumimoji="0" lang="en-GB" altLang="ja-JP" sz="1200" b="1" i="1">
              <a:solidFill>
                <a:srgbClr val="336699"/>
              </a:solidFill>
              <a:latin typeface="Calibri" pitchFamily="34" charset="0"/>
              <a:ea typeface="ＭＳ Ｐゴシック" pitchFamily="34" charset="-128"/>
            </a:endParaRPr>
          </a:p>
        </p:txBody>
      </p:sp>
      <p:grpSp>
        <p:nvGrpSpPr>
          <p:cNvPr id="18469" name="Group 36"/>
          <p:cNvGrpSpPr>
            <a:grpSpLocks/>
          </p:cNvGrpSpPr>
          <p:nvPr/>
        </p:nvGrpSpPr>
        <p:grpSpPr bwMode="auto">
          <a:xfrm>
            <a:off x="7658115" y="2106614"/>
            <a:ext cx="1162050" cy="606425"/>
            <a:chOff x="7658100" y="2106614"/>
            <a:chExt cx="1162050" cy="606425"/>
          </a:xfrm>
        </p:grpSpPr>
        <p:grpSp>
          <p:nvGrpSpPr>
            <p:cNvPr id="18489" name="Group 58"/>
            <p:cNvGrpSpPr>
              <a:grpSpLocks/>
            </p:cNvGrpSpPr>
            <p:nvPr/>
          </p:nvGrpSpPr>
          <p:grpSpPr bwMode="auto">
            <a:xfrm>
              <a:off x="7667625" y="2106614"/>
              <a:ext cx="1152525" cy="606425"/>
              <a:chOff x="4830" y="1327"/>
              <a:chExt cx="726" cy="382"/>
            </a:xfrm>
          </p:grpSpPr>
          <p:sp>
            <p:nvSpPr>
              <p:cNvPr id="18491" name="Text Box 59"/>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B2B2B2"/>
                    </a:solidFill>
                    <a:latin typeface="Calibri" pitchFamily="34" charset="0"/>
                    <a:ea typeface="ＭＳ Ｐゴシック" pitchFamily="34" charset="-128"/>
                  </a:rPr>
                  <a:t>Regular budget</a:t>
                </a:r>
              </a:p>
            </p:txBody>
          </p:sp>
          <p:sp>
            <p:nvSpPr>
              <p:cNvPr id="18492" name="Text Box 60"/>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B2B2B2"/>
                    </a:solidFill>
                    <a:latin typeface="Calibri" pitchFamily="34" charset="0"/>
                    <a:ea typeface="ＭＳ Ｐゴシック" pitchFamily="34" charset="-128"/>
                  </a:rPr>
                  <a:t>Peacekeeping</a:t>
                </a:r>
              </a:p>
            </p:txBody>
          </p:sp>
          <p:sp>
            <p:nvSpPr>
              <p:cNvPr id="18493" name="Text Box 61"/>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009900"/>
                    </a:solidFill>
                    <a:latin typeface="Calibri" pitchFamily="34" charset="0"/>
                    <a:ea typeface="ＭＳ Ｐゴシック" pitchFamily="34" charset="-128"/>
                  </a:rPr>
                  <a:t>Tribunals</a:t>
                </a:r>
              </a:p>
            </p:txBody>
          </p:sp>
        </p:grpSp>
        <p:sp>
          <p:nvSpPr>
            <p:cNvPr id="18490" name="Rectangle 63"/>
            <p:cNvSpPr>
              <a:spLocks noChangeArrowheads="1"/>
            </p:cNvSpPr>
            <p:nvPr/>
          </p:nvSpPr>
          <p:spPr bwMode="auto">
            <a:xfrm flipH="1">
              <a:off x="7658100" y="2535715"/>
              <a:ext cx="76200" cy="76200"/>
            </a:xfrm>
            <a:prstGeom prst="rect">
              <a:avLst/>
            </a:prstGeom>
            <a:solidFill>
              <a:srgbClr val="009900"/>
            </a:solidFill>
            <a:ln w="9525">
              <a:solidFill>
                <a:srgbClr val="009900"/>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latin typeface="Calibri" pitchFamily="34" charset="0"/>
              </a:endParaRPr>
            </a:p>
          </p:txBody>
        </p:sp>
      </p:grpSp>
      <p:graphicFrame>
        <p:nvGraphicFramePr>
          <p:cNvPr id="18506" name="Group 74"/>
          <p:cNvGraphicFramePr>
            <a:graphicFrameLocks noGrp="1"/>
          </p:cNvGraphicFramePr>
          <p:nvPr>
            <p:extLst>
              <p:ext uri="{D42A27DB-BD31-4B8C-83A1-F6EECF244321}">
                <p14:modId xmlns:p14="http://schemas.microsoft.com/office/powerpoint/2010/main" val="2145064013"/>
              </p:ext>
            </p:extLst>
          </p:nvPr>
        </p:nvGraphicFramePr>
        <p:xfrm>
          <a:off x="323835" y="1880404"/>
          <a:ext cx="7000875" cy="2713821"/>
        </p:xfrm>
        <a:graphic>
          <a:graphicData uri="http://schemas.openxmlformats.org/drawingml/2006/table">
            <a:tbl>
              <a:tblPr/>
              <a:tblGrid>
                <a:gridCol w="3789363">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63712">
                  <a:extLst>
                    <a:ext uri="{9D8B030D-6E8A-4147-A177-3AD203B41FA5}">
                      <a16:colId xmlns:a16="http://schemas.microsoft.com/office/drawing/2014/main" val="20002"/>
                    </a:ext>
                  </a:extLst>
                </a:gridCol>
              </a:tblGrid>
              <a:tr h="5896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itchFamily="34" charset="0"/>
                        <a:cs typeface="Arial" charset="0"/>
                      </a:endParaRP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30 September 2017</a:t>
                      </a: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30 September 2018</a:t>
                      </a: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31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a:ln>
                            <a:noFill/>
                          </a:ln>
                          <a:solidFill>
                            <a:schemeClr val="tx1"/>
                          </a:solidFill>
                          <a:effectLst/>
                          <a:latin typeface="Calibri" pitchFamily="34" charset="0"/>
                          <a:ea typeface="ＭＳ Ｐゴシック" pitchFamily="34" charset="-128"/>
                          <a:cs typeface="Arial" charset="0"/>
                        </a:rPr>
                        <a:t>Member States paid in full</a:t>
                      </a:r>
                    </a:p>
                  </a:txBody>
                  <a:tcPr marT="45732" marB="457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106</a:t>
                      </a:r>
                    </a:p>
                  </a:txBody>
                  <a:tcPr marT="45732" marB="457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58</a:t>
                      </a:r>
                    </a:p>
                  </a:txBody>
                  <a:tcPr marT="45732" marB="457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387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Member States with amounts outstanding to one or both tribunals, and/or international residual mechanism</a:t>
                      </a:r>
                    </a:p>
                  </a:txBody>
                  <a:tcPr marT="45732" marB="4573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87</a:t>
                      </a:r>
                    </a:p>
                  </a:txBody>
                  <a:tcPr marT="45732" marB="4573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135</a:t>
                      </a: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87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a:ln>
                            <a:noFill/>
                          </a:ln>
                          <a:solidFill>
                            <a:schemeClr val="tx1"/>
                          </a:solidFill>
                          <a:effectLst/>
                          <a:latin typeface="Calibri" pitchFamily="34" charset="0"/>
                          <a:ea typeface="ＭＳ Ｐゴシック" pitchFamily="34" charset="-128"/>
                          <a:cs typeface="Arial" charset="0"/>
                        </a:rPr>
                        <a:t>Payments received (US$ millions)</a:t>
                      </a:r>
                    </a:p>
                  </a:txBody>
                  <a:tcPr marT="45732" marB="4573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100</a:t>
                      </a:r>
                    </a:p>
                  </a:txBody>
                  <a:tcPr marT="45732" marB="4573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72</a:t>
                      </a: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405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Unpaid Assessments (US$ millions)</a:t>
                      </a:r>
                    </a:p>
                  </a:txBody>
                  <a:tcPr marT="45732" marB="4573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49</a:t>
                      </a:r>
                    </a:p>
                  </a:txBody>
                  <a:tcPr marT="45732" marB="4573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68</a:t>
                      </a: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488" name="Rectangle 96"/>
          <p:cNvSpPr>
            <a:spLocks noChangeArrowheads="1"/>
          </p:cNvSpPr>
          <p:nvPr/>
        </p:nvSpPr>
        <p:spPr bwMode="auto">
          <a:xfrm>
            <a:off x="178818" y="5197791"/>
            <a:ext cx="73892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latin typeface="Calibri" pitchFamily="34" charset="0"/>
                <a:ea typeface="ＭＳ Ｐゴシック" pitchFamily="34" charset="-128"/>
              </a:rPr>
              <a:t> </a:t>
            </a:r>
            <a:r>
              <a:rPr kumimoji="0" lang="en-US" altLang="ja-JP" sz="1400" dirty="0">
                <a:latin typeface="Calibri" pitchFamily="34" charset="0"/>
                <a:ea typeface="ＭＳ Ｐゴシック" pitchFamily="34" charset="-128"/>
              </a:rPr>
              <a:t>* Including assessments for the International Tribunal for the Former Yugoslavia, the International </a:t>
            </a:r>
          </a:p>
          <a:p>
            <a:pPr eaLnBrk="1" hangingPunct="1">
              <a:spcBef>
                <a:spcPct val="0"/>
              </a:spcBef>
              <a:buFontTx/>
              <a:buNone/>
            </a:pPr>
            <a:r>
              <a:rPr kumimoji="0" lang="en-US" altLang="ja-JP" sz="1400" dirty="0">
                <a:latin typeface="Calibri" pitchFamily="34" charset="0"/>
                <a:ea typeface="ＭＳ Ｐゴシック" pitchFamily="34" charset="-128"/>
              </a:rPr>
              <a:t>Criminal Tribunal for Rwanda, and the International Residual Mechanism for Criminal Tribunals.</a:t>
            </a:r>
            <a:endParaRPr kumimoji="0" lang="en-GB" altLang="ja-JP" sz="1400" dirty="0">
              <a:latin typeface="Calibri" pitchFamily="34" charset="0"/>
              <a:ea typeface="ＭＳ Ｐゴシック"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B45B58F-DA8F-46DF-8D9F-0961B539F200}"/>
              </a:ext>
            </a:extLst>
          </p:cNvPr>
          <p:cNvSpPr txBox="1">
            <a:spLocks noGrp="1" noChangeArrowheads="1"/>
          </p:cNvSpPr>
          <p:nvPr/>
        </p:nvSpPr>
        <p:spPr bwMode="auto">
          <a:xfrm>
            <a:off x="6484435" y="6240672"/>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GB" altLang="ja-JP" sz="1400" dirty="0">
                <a:latin typeface="Calibri" pitchFamily="34" charset="0"/>
                <a:ea typeface="ＭＳ Ｐゴシック" pitchFamily="34" charset="-128"/>
              </a:rPr>
              <a:t>15</a:t>
            </a:r>
          </a:p>
        </p:txBody>
      </p:sp>
      <p:sp>
        <p:nvSpPr>
          <p:cNvPr id="6" name="Text Box 7">
            <a:extLst>
              <a:ext uri="{FF2B5EF4-FFF2-40B4-BE49-F238E27FC236}">
                <a16:creationId xmlns:a16="http://schemas.microsoft.com/office/drawing/2014/main" id="{621436A1-3C32-487C-BBF4-643A268A504B}"/>
              </a:ext>
            </a:extLst>
          </p:cNvPr>
          <p:cNvSpPr txBox="1">
            <a:spLocks noChangeArrowheads="1"/>
          </p:cNvSpPr>
          <p:nvPr/>
        </p:nvSpPr>
        <p:spPr bwMode="auto">
          <a:xfrm>
            <a:off x="1127125" y="514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p>
        </p:txBody>
      </p:sp>
      <p:sp>
        <p:nvSpPr>
          <p:cNvPr id="7" name="Line 58">
            <a:extLst>
              <a:ext uri="{FF2B5EF4-FFF2-40B4-BE49-F238E27FC236}">
                <a16:creationId xmlns:a16="http://schemas.microsoft.com/office/drawing/2014/main" id="{E38FDF26-7D67-4B71-A88B-405C141713FC}"/>
              </a:ext>
            </a:extLst>
          </p:cNvPr>
          <p:cNvSpPr>
            <a:spLocks noChangeShapeType="1"/>
          </p:cNvSpPr>
          <p:nvPr/>
        </p:nvSpPr>
        <p:spPr bwMode="auto">
          <a:xfrm>
            <a:off x="152400" y="14478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8" name="Line 62">
            <a:extLst>
              <a:ext uri="{FF2B5EF4-FFF2-40B4-BE49-F238E27FC236}">
                <a16:creationId xmlns:a16="http://schemas.microsoft.com/office/drawing/2014/main" id="{D8BF9B5D-3436-417C-9FD3-C268C4C46E67}"/>
              </a:ext>
            </a:extLst>
          </p:cNvPr>
          <p:cNvSpPr>
            <a:spLocks noChangeShapeType="1"/>
          </p:cNvSpPr>
          <p:nvPr/>
        </p:nvSpPr>
        <p:spPr bwMode="auto">
          <a:xfrm>
            <a:off x="1639889"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9" name="Line 64">
            <a:extLst>
              <a:ext uri="{FF2B5EF4-FFF2-40B4-BE49-F238E27FC236}">
                <a16:creationId xmlns:a16="http://schemas.microsoft.com/office/drawing/2014/main" id="{CAF14336-29E9-4097-9A0C-B05D26D1DBF2}"/>
              </a:ext>
            </a:extLst>
          </p:cNvPr>
          <p:cNvSpPr>
            <a:spLocks noChangeShapeType="1"/>
          </p:cNvSpPr>
          <p:nvPr/>
        </p:nvSpPr>
        <p:spPr bwMode="auto">
          <a:xfrm>
            <a:off x="3198841"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0" name="Line 66">
            <a:extLst>
              <a:ext uri="{FF2B5EF4-FFF2-40B4-BE49-F238E27FC236}">
                <a16:creationId xmlns:a16="http://schemas.microsoft.com/office/drawing/2014/main" id="{76F9F3CD-2A81-4E22-BDE4-0338429E03E4}"/>
              </a:ext>
            </a:extLst>
          </p:cNvPr>
          <p:cNvSpPr>
            <a:spLocks noChangeShapeType="1"/>
          </p:cNvSpPr>
          <p:nvPr/>
        </p:nvSpPr>
        <p:spPr bwMode="auto">
          <a:xfrm>
            <a:off x="4757745" y="14478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1" name="Line 68">
            <a:extLst>
              <a:ext uri="{FF2B5EF4-FFF2-40B4-BE49-F238E27FC236}">
                <a16:creationId xmlns:a16="http://schemas.microsoft.com/office/drawing/2014/main" id="{557BA56C-32B3-4174-A9B2-F0750D899566}"/>
              </a:ext>
            </a:extLst>
          </p:cNvPr>
          <p:cNvSpPr>
            <a:spLocks noChangeShapeType="1"/>
          </p:cNvSpPr>
          <p:nvPr/>
        </p:nvSpPr>
        <p:spPr bwMode="auto">
          <a:xfrm>
            <a:off x="6315095" y="1485123"/>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pic>
        <p:nvPicPr>
          <p:cNvPr id="12" name="Picture 4">
            <a:extLst>
              <a:ext uri="{FF2B5EF4-FFF2-40B4-BE49-F238E27FC236}">
                <a16:creationId xmlns:a16="http://schemas.microsoft.com/office/drawing/2014/main" id="{4CD8A786-C8E7-45DA-A8E5-5EB91AECD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848107"/>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a:extLst>
              <a:ext uri="{FF2B5EF4-FFF2-40B4-BE49-F238E27FC236}">
                <a16:creationId xmlns:a16="http://schemas.microsoft.com/office/drawing/2014/main" id="{D455513B-36C7-46F9-AE2D-F1F734206CF5}"/>
              </a:ext>
            </a:extLst>
          </p:cNvPr>
          <p:cNvSpPr txBox="1">
            <a:spLocks noChangeArrowheads="1"/>
          </p:cNvSpPr>
          <p:nvPr/>
        </p:nvSpPr>
        <p:spPr bwMode="auto">
          <a:xfrm>
            <a:off x="7816850" y="1914907"/>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a:solidFill>
                  <a:srgbClr val="336699"/>
                </a:solidFill>
                <a:latin typeface="Calibri" pitchFamily="34" charset="0"/>
                <a:ea typeface="SimSun" pitchFamily="2" charset="-122"/>
              </a:rPr>
              <a:t>The United Nations </a:t>
            </a:r>
            <a:br>
              <a:rPr kumimoji="0" lang="en-US" altLang="zh-CN" sz="1200" b="1" i="1">
                <a:solidFill>
                  <a:srgbClr val="336699"/>
                </a:solidFill>
                <a:latin typeface="Calibri" pitchFamily="34" charset="0"/>
                <a:ea typeface="SimSun" pitchFamily="2" charset="-122"/>
              </a:rPr>
            </a:br>
            <a:r>
              <a:rPr kumimoji="0" lang="en-US" altLang="zh-CN" sz="1200" b="1" i="1">
                <a:solidFill>
                  <a:srgbClr val="336699"/>
                </a:solidFill>
                <a:latin typeface="Calibri" pitchFamily="34" charset="0"/>
                <a:ea typeface="SimSun" pitchFamily="2" charset="-122"/>
              </a:rPr>
              <a:t>Financial Situation</a:t>
            </a:r>
            <a:endParaRPr kumimoji="0" lang="en-GB" altLang="ja-JP" sz="1200" b="1" i="1">
              <a:solidFill>
                <a:srgbClr val="336699"/>
              </a:solidFill>
              <a:latin typeface="Calibri" pitchFamily="34" charset="0"/>
              <a:ea typeface="ＭＳ Ｐゴシック" pitchFamily="34" charset="-128"/>
            </a:endParaRPr>
          </a:p>
        </p:txBody>
      </p:sp>
      <p:grpSp>
        <p:nvGrpSpPr>
          <p:cNvPr id="14" name="Group 36">
            <a:extLst>
              <a:ext uri="{FF2B5EF4-FFF2-40B4-BE49-F238E27FC236}">
                <a16:creationId xmlns:a16="http://schemas.microsoft.com/office/drawing/2014/main" id="{2BC5866A-5915-4447-92C2-3A7D30FA5378}"/>
              </a:ext>
            </a:extLst>
          </p:cNvPr>
          <p:cNvGrpSpPr>
            <a:grpSpLocks/>
          </p:cNvGrpSpPr>
          <p:nvPr/>
        </p:nvGrpSpPr>
        <p:grpSpPr bwMode="auto">
          <a:xfrm>
            <a:off x="7810515" y="2573721"/>
            <a:ext cx="1162050" cy="606425"/>
            <a:chOff x="7658100" y="2106614"/>
            <a:chExt cx="1162050" cy="606425"/>
          </a:xfrm>
        </p:grpSpPr>
        <p:grpSp>
          <p:nvGrpSpPr>
            <p:cNvPr id="15" name="Group 58">
              <a:extLst>
                <a:ext uri="{FF2B5EF4-FFF2-40B4-BE49-F238E27FC236}">
                  <a16:creationId xmlns:a16="http://schemas.microsoft.com/office/drawing/2014/main" id="{A0636521-0D46-4997-B07B-4DECC934CEEC}"/>
                </a:ext>
              </a:extLst>
            </p:cNvPr>
            <p:cNvGrpSpPr>
              <a:grpSpLocks/>
            </p:cNvGrpSpPr>
            <p:nvPr/>
          </p:nvGrpSpPr>
          <p:grpSpPr bwMode="auto">
            <a:xfrm>
              <a:off x="7667625" y="2106614"/>
              <a:ext cx="1152525" cy="606425"/>
              <a:chOff x="4830" y="1327"/>
              <a:chExt cx="726" cy="382"/>
            </a:xfrm>
          </p:grpSpPr>
          <p:sp>
            <p:nvSpPr>
              <p:cNvPr id="17" name="Text Box 59">
                <a:extLst>
                  <a:ext uri="{FF2B5EF4-FFF2-40B4-BE49-F238E27FC236}">
                    <a16:creationId xmlns:a16="http://schemas.microsoft.com/office/drawing/2014/main" id="{5591D88E-64B8-454B-83F1-B27DF551431C}"/>
                  </a:ext>
                </a:extLst>
              </p:cNvPr>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B2B2B2"/>
                    </a:solidFill>
                    <a:latin typeface="Calibri" pitchFamily="34" charset="0"/>
                    <a:ea typeface="ＭＳ Ｐゴシック" pitchFamily="34" charset="-128"/>
                  </a:rPr>
                  <a:t>Regular budget</a:t>
                </a:r>
              </a:p>
            </p:txBody>
          </p:sp>
          <p:sp>
            <p:nvSpPr>
              <p:cNvPr id="18" name="Text Box 60">
                <a:extLst>
                  <a:ext uri="{FF2B5EF4-FFF2-40B4-BE49-F238E27FC236}">
                    <a16:creationId xmlns:a16="http://schemas.microsoft.com/office/drawing/2014/main" id="{EE92C0F1-B08F-4F65-A527-0BC2209BE19F}"/>
                  </a:ext>
                </a:extLst>
              </p:cNvPr>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Peacekeeping</a:t>
                </a:r>
              </a:p>
            </p:txBody>
          </p:sp>
          <p:sp>
            <p:nvSpPr>
              <p:cNvPr id="19" name="Text Box 61">
                <a:extLst>
                  <a:ext uri="{FF2B5EF4-FFF2-40B4-BE49-F238E27FC236}">
                    <a16:creationId xmlns:a16="http://schemas.microsoft.com/office/drawing/2014/main" id="{5AA8A5B7-0522-4FA1-BFA8-B30E962C41B6}"/>
                  </a:ext>
                </a:extLst>
              </p:cNvPr>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009900"/>
                    </a:solidFill>
                    <a:latin typeface="Calibri" pitchFamily="34" charset="0"/>
                    <a:ea typeface="ＭＳ Ｐゴシック" pitchFamily="34" charset="-128"/>
                  </a:rPr>
                  <a:t>Tribunals</a:t>
                </a:r>
              </a:p>
            </p:txBody>
          </p:sp>
        </p:grpSp>
        <p:sp>
          <p:nvSpPr>
            <p:cNvPr id="16" name="Rectangle 63">
              <a:extLst>
                <a:ext uri="{FF2B5EF4-FFF2-40B4-BE49-F238E27FC236}">
                  <a16:creationId xmlns:a16="http://schemas.microsoft.com/office/drawing/2014/main" id="{BFD4F633-FD1B-4F1E-AB54-6B8362CF3A52}"/>
                </a:ext>
              </a:extLst>
            </p:cNvPr>
            <p:cNvSpPr>
              <a:spLocks noChangeArrowheads="1"/>
            </p:cNvSpPr>
            <p:nvPr/>
          </p:nvSpPr>
          <p:spPr bwMode="auto">
            <a:xfrm flipH="1">
              <a:off x="7658100" y="2535715"/>
              <a:ext cx="76200" cy="76200"/>
            </a:xfrm>
            <a:prstGeom prst="rect">
              <a:avLst/>
            </a:prstGeom>
            <a:solidFill>
              <a:srgbClr val="009900"/>
            </a:solidFill>
            <a:ln w="9525">
              <a:solidFill>
                <a:srgbClr val="009900"/>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latin typeface="Calibri" pitchFamily="34" charset="0"/>
              </a:endParaRPr>
            </a:p>
          </p:txBody>
        </p:sp>
      </p:grpSp>
      <p:sp>
        <p:nvSpPr>
          <p:cNvPr id="23" name="Text Box 77">
            <a:extLst>
              <a:ext uri="{FF2B5EF4-FFF2-40B4-BE49-F238E27FC236}">
                <a16:creationId xmlns:a16="http://schemas.microsoft.com/office/drawing/2014/main" id="{B96C8E67-F68D-4956-86BB-3481CA0705A0}"/>
              </a:ext>
            </a:extLst>
          </p:cNvPr>
          <p:cNvSpPr txBox="1">
            <a:spLocks noChangeArrowheads="1"/>
          </p:cNvSpPr>
          <p:nvPr/>
        </p:nvSpPr>
        <p:spPr bwMode="auto">
          <a:xfrm>
            <a:off x="65101" y="217569"/>
            <a:ext cx="7445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sz="2400" dirty="0">
                <a:latin typeface="Calibri" pitchFamily="34" charset="0"/>
                <a:ea typeface="ＭＳ Ｐゴシック" pitchFamily="34" charset="-128"/>
              </a:rPr>
              <a:t>Chart 15 - </a:t>
            </a:r>
            <a:r>
              <a:rPr kumimoji="0" lang="en-GB" altLang="ja-JP" sz="2400" dirty="0">
                <a:solidFill>
                  <a:srgbClr val="009900"/>
                </a:solidFill>
                <a:latin typeface="Calibri" pitchFamily="34" charset="0"/>
                <a:ea typeface="ＭＳ Ｐゴシック" pitchFamily="34" charset="-128"/>
              </a:rPr>
              <a:t>Tribunals Assessments as at 30 September 2018</a:t>
            </a:r>
          </a:p>
        </p:txBody>
      </p:sp>
      <p:sp>
        <p:nvSpPr>
          <p:cNvPr id="24" name="Rectangle 48">
            <a:extLst>
              <a:ext uri="{FF2B5EF4-FFF2-40B4-BE49-F238E27FC236}">
                <a16:creationId xmlns:a16="http://schemas.microsoft.com/office/drawing/2014/main" id="{37FE2503-F92B-42D5-8AA1-FC8690927F3B}"/>
              </a:ext>
            </a:extLst>
          </p:cNvPr>
          <p:cNvSpPr>
            <a:spLocks/>
          </p:cNvSpPr>
          <p:nvPr/>
        </p:nvSpPr>
        <p:spPr bwMode="auto">
          <a:xfrm>
            <a:off x="7722314" y="137424"/>
            <a:ext cx="76200" cy="6503987"/>
          </a:xfrm>
          <a:prstGeom prst="rect">
            <a:avLst/>
          </a:prstGeom>
          <a:solidFill>
            <a:srgbClr val="0099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a:solidFill>
                <a:srgbClr val="FFFFFF"/>
              </a:solidFill>
              <a:latin typeface="Cambria" pitchFamily="18" charset="0"/>
              <a:ea typeface="SimSun" pitchFamily="2" charset="-122"/>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p:txBody>
      </p:sp>
      <p:graphicFrame>
        <p:nvGraphicFramePr>
          <p:cNvPr id="26" name="Object 25">
            <a:extLst>
              <a:ext uri="{FF2B5EF4-FFF2-40B4-BE49-F238E27FC236}">
                <a16:creationId xmlns:a16="http://schemas.microsoft.com/office/drawing/2014/main" id="{AFC632D3-C2A6-442E-A3D0-E598EC5FA56C}"/>
              </a:ext>
            </a:extLst>
          </p:cNvPr>
          <p:cNvGraphicFramePr>
            <a:graphicFrameLocks noChangeAspect="1"/>
          </p:cNvGraphicFramePr>
          <p:nvPr>
            <p:extLst>
              <p:ext uri="{D42A27DB-BD31-4B8C-83A1-F6EECF244321}">
                <p14:modId xmlns:p14="http://schemas.microsoft.com/office/powerpoint/2010/main" val="4293986970"/>
              </p:ext>
            </p:extLst>
          </p:nvPr>
        </p:nvGraphicFramePr>
        <p:xfrm>
          <a:off x="546114" y="534750"/>
          <a:ext cx="7850188" cy="5303838"/>
        </p:xfrm>
        <a:graphic>
          <a:graphicData uri="http://schemas.openxmlformats.org/presentationml/2006/ole">
            <mc:AlternateContent xmlns:mc="http://schemas.openxmlformats.org/markup-compatibility/2006">
              <mc:Choice xmlns:v="urn:schemas-microsoft-com:vml" Requires="v">
                <p:oleObj spid="_x0000_s21850" name="Worksheet" r:id="rId4" imgW="5958917" imgH="3429000" progId="Excel.Sheet.12">
                  <p:embed/>
                </p:oleObj>
              </mc:Choice>
              <mc:Fallback>
                <p:oleObj name="Worksheet" r:id="rId4" imgW="5958917" imgH="3429000" progId="Excel.Sheet.12">
                  <p:embed/>
                  <p:pic>
                    <p:nvPicPr>
                      <p:cNvPr id="6" name="Object 5">
                        <a:extLst>
                          <a:ext uri="{FF2B5EF4-FFF2-40B4-BE49-F238E27FC236}">
                            <a16:creationId xmlns:a16="http://schemas.microsoft.com/office/drawing/2014/main" id="{2D2743B1-4C6F-4AD2-8E5A-461345454BB2}"/>
                          </a:ext>
                        </a:extLst>
                      </p:cNvPr>
                      <p:cNvPicPr/>
                      <p:nvPr/>
                    </p:nvPicPr>
                    <p:blipFill>
                      <a:blip r:embed="rId5"/>
                      <a:stretch>
                        <a:fillRect/>
                      </a:stretch>
                    </p:blipFill>
                    <p:spPr>
                      <a:xfrm>
                        <a:off x="546114" y="534750"/>
                        <a:ext cx="7850188" cy="5303838"/>
                      </a:xfrm>
                      <a:prstGeom prst="rect">
                        <a:avLst/>
                      </a:prstGeom>
                    </p:spPr>
                  </p:pic>
                </p:oleObj>
              </mc:Fallback>
            </mc:AlternateContent>
          </a:graphicData>
        </a:graphic>
      </p:graphicFrame>
    </p:spTree>
    <p:extLst>
      <p:ext uri="{BB962C8B-B14F-4D97-AF65-F5344CB8AC3E}">
        <p14:creationId xmlns:p14="http://schemas.microsoft.com/office/powerpoint/2010/main" val="659147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77FA2930-5E96-4BE3-AA82-852238BBD849}"/>
              </a:ext>
            </a:extLst>
          </p:cNvPr>
          <p:cNvSpPr txBox="1">
            <a:spLocks noChangeArrowheads="1"/>
          </p:cNvSpPr>
          <p:nvPr/>
        </p:nvSpPr>
        <p:spPr bwMode="auto">
          <a:xfrm>
            <a:off x="1127125" y="514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p>
        </p:txBody>
      </p:sp>
      <p:sp>
        <p:nvSpPr>
          <p:cNvPr id="5" name="Line 58">
            <a:extLst>
              <a:ext uri="{FF2B5EF4-FFF2-40B4-BE49-F238E27FC236}">
                <a16:creationId xmlns:a16="http://schemas.microsoft.com/office/drawing/2014/main" id="{D39B6C83-FEEB-43DF-974E-61E56D589EF6}"/>
              </a:ext>
            </a:extLst>
          </p:cNvPr>
          <p:cNvSpPr>
            <a:spLocks noChangeShapeType="1"/>
          </p:cNvSpPr>
          <p:nvPr/>
        </p:nvSpPr>
        <p:spPr bwMode="auto">
          <a:xfrm>
            <a:off x="152400" y="14478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6" name="Line 62">
            <a:extLst>
              <a:ext uri="{FF2B5EF4-FFF2-40B4-BE49-F238E27FC236}">
                <a16:creationId xmlns:a16="http://schemas.microsoft.com/office/drawing/2014/main" id="{B034431B-0EB4-42A4-A449-16FF1FA88919}"/>
              </a:ext>
            </a:extLst>
          </p:cNvPr>
          <p:cNvSpPr>
            <a:spLocks noChangeShapeType="1"/>
          </p:cNvSpPr>
          <p:nvPr/>
        </p:nvSpPr>
        <p:spPr bwMode="auto">
          <a:xfrm>
            <a:off x="1639889"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7" name="Line 64">
            <a:extLst>
              <a:ext uri="{FF2B5EF4-FFF2-40B4-BE49-F238E27FC236}">
                <a16:creationId xmlns:a16="http://schemas.microsoft.com/office/drawing/2014/main" id="{235BC305-568A-4595-B371-7245F2FFCDBC}"/>
              </a:ext>
            </a:extLst>
          </p:cNvPr>
          <p:cNvSpPr>
            <a:spLocks noChangeShapeType="1"/>
          </p:cNvSpPr>
          <p:nvPr/>
        </p:nvSpPr>
        <p:spPr bwMode="auto">
          <a:xfrm>
            <a:off x="3198841"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8" name="Line 66">
            <a:extLst>
              <a:ext uri="{FF2B5EF4-FFF2-40B4-BE49-F238E27FC236}">
                <a16:creationId xmlns:a16="http://schemas.microsoft.com/office/drawing/2014/main" id="{6F0CAEC1-A398-4FC7-ABF1-5DA4D98F5D0D}"/>
              </a:ext>
            </a:extLst>
          </p:cNvPr>
          <p:cNvSpPr>
            <a:spLocks noChangeShapeType="1"/>
          </p:cNvSpPr>
          <p:nvPr/>
        </p:nvSpPr>
        <p:spPr bwMode="auto">
          <a:xfrm>
            <a:off x="4757745" y="14478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9" name="Line 68">
            <a:extLst>
              <a:ext uri="{FF2B5EF4-FFF2-40B4-BE49-F238E27FC236}">
                <a16:creationId xmlns:a16="http://schemas.microsoft.com/office/drawing/2014/main" id="{DE7FDB6F-E22C-4CF0-B681-E34EF3600790}"/>
              </a:ext>
            </a:extLst>
          </p:cNvPr>
          <p:cNvSpPr>
            <a:spLocks noChangeShapeType="1"/>
          </p:cNvSpPr>
          <p:nvPr/>
        </p:nvSpPr>
        <p:spPr bwMode="auto">
          <a:xfrm>
            <a:off x="6315095" y="14478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pic>
        <p:nvPicPr>
          <p:cNvPr id="10" name="Picture 4">
            <a:extLst>
              <a:ext uri="{FF2B5EF4-FFF2-40B4-BE49-F238E27FC236}">
                <a16:creationId xmlns:a16="http://schemas.microsoft.com/office/drawing/2014/main" id="{73B06AAB-429B-4960-9041-20D81B642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81000"/>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8">
            <a:extLst>
              <a:ext uri="{FF2B5EF4-FFF2-40B4-BE49-F238E27FC236}">
                <a16:creationId xmlns:a16="http://schemas.microsoft.com/office/drawing/2014/main" id="{3811FE24-2B49-43FF-BDF4-75E7326360E9}"/>
              </a:ext>
            </a:extLst>
          </p:cNvPr>
          <p:cNvSpPr>
            <a:spLocks/>
          </p:cNvSpPr>
          <p:nvPr/>
        </p:nvSpPr>
        <p:spPr bwMode="auto">
          <a:xfrm>
            <a:off x="7543800" y="201613"/>
            <a:ext cx="76200" cy="6503987"/>
          </a:xfrm>
          <a:prstGeom prst="rect">
            <a:avLst/>
          </a:prstGeom>
          <a:solidFill>
            <a:srgbClr val="0099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a:solidFill>
                <a:srgbClr val="FFFFFF"/>
              </a:solidFill>
              <a:latin typeface="Cambria" pitchFamily="18" charset="0"/>
              <a:ea typeface="SimSun" pitchFamily="2" charset="-122"/>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p:txBody>
      </p:sp>
      <p:sp>
        <p:nvSpPr>
          <p:cNvPr id="12" name="Text Box 6">
            <a:extLst>
              <a:ext uri="{FF2B5EF4-FFF2-40B4-BE49-F238E27FC236}">
                <a16:creationId xmlns:a16="http://schemas.microsoft.com/office/drawing/2014/main" id="{274E3975-68E0-4B39-8706-C47B5C7D6E06}"/>
              </a:ext>
            </a:extLst>
          </p:cNvPr>
          <p:cNvSpPr txBox="1">
            <a:spLocks noChangeArrowheads="1"/>
          </p:cNvSpPr>
          <p:nvPr/>
        </p:nvSpPr>
        <p:spPr bwMode="auto">
          <a:xfrm>
            <a:off x="7664450" y="144780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a:solidFill>
                  <a:srgbClr val="336699"/>
                </a:solidFill>
                <a:latin typeface="Calibri" pitchFamily="34" charset="0"/>
                <a:ea typeface="SimSun" pitchFamily="2" charset="-122"/>
              </a:rPr>
              <a:t>The United Nations </a:t>
            </a:r>
            <a:br>
              <a:rPr kumimoji="0" lang="en-US" altLang="zh-CN" sz="1200" b="1" i="1">
                <a:solidFill>
                  <a:srgbClr val="336699"/>
                </a:solidFill>
                <a:latin typeface="Calibri" pitchFamily="34" charset="0"/>
                <a:ea typeface="SimSun" pitchFamily="2" charset="-122"/>
              </a:rPr>
            </a:br>
            <a:r>
              <a:rPr kumimoji="0" lang="en-US" altLang="zh-CN" sz="1200" b="1" i="1">
                <a:solidFill>
                  <a:srgbClr val="336699"/>
                </a:solidFill>
                <a:latin typeface="Calibri" pitchFamily="34" charset="0"/>
                <a:ea typeface="SimSun" pitchFamily="2" charset="-122"/>
              </a:rPr>
              <a:t>Financial Situation</a:t>
            </a:r>
            <a:endParaRPr kumimoji="0" lang="en-GB" altLang="ja-JP" sz="1200" b="1" i="1">
              <a:solidFill>
                <a:srgbClr val="336699"/>
              </a:solidFill>
              <a:latin typeface="Calibri" pitchFamily="34" charset="0"/>
              <a:ea typeface="ＭＳ Ｐゴシック" pitchFamily="34" charset="-128"/>
            </a:endParaRPr>
          </a:p>
        </p:txBody>
      </p:sp>
      <p:grpSp>
        <p:nvGrpSpPr>
          <p:cNvPr id="13" name="Group 36">
            <a:extLst>
              <a:ext uri="{FF2B5EF4-FFF2-40B4-BE49-F238E27FC236}">
                <a16:creationId xmlns:a16="http://schemas.microsoft.com/office/drawing/2014/main" id="{0D9D4FFF-5130-4BCE-9205-E7A58E68E534}"/>
              </a:ext>
            </a:extLst>
          </p:cNvPr>
          <p:cNvGrpSpPr>
            <a:grpSpLocks/>
          </p:cNvGrpSpPr>
          <p:nvPr/>
        </p:nvGrpSpPr>
        <p:grpSpPr bwMode="auto">
          <a:xfrm>
            <a:off x="7658115" y="2106614"/>
            <a:ext cx="1162050" cy="606425"/>
            <a:chOff x="7658100" y="2106614"/>
            <a:chExt cx="1162050" cy="606425"/>
          </a:xfrm>
        </p:grpSpPr>
        <p:grpSp>
          <p:nvGrpSpPr>
            <p:cNvPr id="14" name="Group 58">
              <a:extLst>
                <a:ext uri="{FF2B5EF4-FFF2-40B4-BE49-F238E27FC236}">
                  <a16:creationId xmlns:a16="http://schemas.microsoft.com/office/drawing/2014/main" id="{11A1B4EA-208C-4893-B378-739228889539}"/>
                </a:ext>
              </a:extLst>
            </p:cNvPr>
            <p:cNvGrpSpPr>
              <a:grpSpLocks/>
            </p:cNvGrpSpPr>
            <p:nvPr/>
          </p:nvGrpSpPr>
          <p:grpSpPr bwMode="auto">
            <a:xfrm>
              <a:off x="7667625" y="2106614"/>
              <a:ext cx="1152525" cy="606425"/>
              <a:chOff x="4830" y="1327"/>
              <a:chExt cx="726" cy="382"/>
            </a:xfrm>
          </p:grpSpPr>
          <p:sp>
            <p:nvSpPr>
              <p:cNvPr id="16" name="Text Box 59">
                <a:extLst>
                  <a:ext uri="{FF2B5EF4-FFF2-40B4-BE49-F238E27FC236}">
                    <a16:creationId xmlns:a16="http://schemas.microsoft.com/office/drawing/2014/main" id="{AB1A7BB8-2B3F-4A85-AE07-9F950AB96641}"/>
                  </a:ext>
                </a:extLst>
              </p:cNvPr>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B2B2B2"/>
                    </a:solidFill>
                    <a:latin typeface="Calibri" pitchFamily="34" charset="0"/>
                    <a:ea typeface="ＭＳ Ｐゴシック" pitchFamily="34" charset="-128"/>
                  </a:rPr>
                  <a:t>Regular budget</a:t>
                </a:r>
              </a:p>
            </p:txBody>
          </p:sp>
          <p:sp>
            <p:nvSpPr>
              <p:cNvPr id="17" name="Text Box 60">
                <a:extLst>
                  <a:ext uri="{FF2B5EF4-FFF2-40B4-BE49-F238E27FC236}">
                    <a16:creationId xmlns:a16="http://schemas.microsoft.com/office/drawing/2014/main" id="{49027E41-99DC-44AE-BDAC-2ABB25DD0584}"/>
                  </a:ext>
                </a:extLst>
              </p:cNvPr>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B2B2B2"/>
                    </a:solidFill>
                    <a:latin typeface="Calibri" pitchFamily="34" charset="0"/>
                    <a:ea typeface="ＭＳ Ｐゴシック" pitchFamily="34" charset="-128"/>
                  </a:rPr>
                  <a:t>Peacekeeping</a:t>
                </a:r>
              </a:p>
            </p:txBody>
          </p:sp>
          <p:sp>
            <p:nvSpPr>
              <p:cNvPr id="18" name="Text Box 61">
                <a:extLst>
                  <a:ext uri="{FF2B5EF4-FFF2-40B4-BE49-F238E27FC236}">
                    <a16:creationId xmlns:a16="http://schemas.microsoft.com/office/drawing/2014/main" id="{1D29BB23-E9F2-4FBD-843F-10976A9DD568}"/>
                  </a:ext>
                </a:extLst>
              </p:cNvPr>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009900"/>
                    </a:solidFill>
                    <a:latin typeface="Calibri" pitchFamily="34" charset="0"/>
                    <a:ea typeface="ＭＳ Ｐゴシック" pitchFamily="34" charset="-128"/>
                  </a:rPr>
                  <a:t>Tribunals</a:t>
                </a:r>
              </a:p>
            </p:txBody>
          </p:sp>
        </p:grpSp>
        <p:sp>
          <p:nvSpPr>
            <p:cNvPr id="15" name="Rectangle 63">
              <a:extLst>
                <a:ext uri="{FF2B5EF4-FFF2-40B4-BE49-F238E27FC236}">
                  <a16:creationId xmlns:a16="http://schemas.microsoft.com/office/drawing/2014/main" id="{89B04125-CC63-4819-9667-8E4F44D05DA2}"/>
                </a:ext>
              </a:extLst>
            </p:cNvPr>
            <p:cNvSpPr>
              <a:spLocks noChangeArrowheads="1"/>
            </p:cNvSpPr>
            <p:nvPr/>
          </p:nvSpPr>
          <p:spPr bwMode="auto">
            <a:xfrm flipH="1">
              <a:off x="7658100" y="2535715"/>
              <a:ext cx="76200" cy="76200"/>
            </a:xfrm>
            <a:prstGeom prst="rect">
              <a:avLst/>
            </a:prstGeom>
            <a:solidFill>
              <a:srgbClr val="009900"/>
            </a:solidFill>
            <a:ln w="9525">
              <a:solidFill>
                <a:srgbClr val="009900"/>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latin typeface="Calibri" pitchFamily="34" charset="0"/>
              </a:endParaRPr>
            </a:p>
          </p:txBody>
        </p:sp>
      </p:grpSp>
      <p:sp>
        <p:nvSpPr>
          <p:cNvPr id="19" name="Text Box 26">
            <a:extLst>
              <a:ext uri="{FF2B5EF4-FFF2-40B4-BE49-F238E27FC236}">
                <a16:creationId xmlns:a16="http://schemas.microsoft.com/office/drawing/2014/main" id="{985B012B-C2A5-40E7-98FF-71ADC9FB5C39}"/>
              </a:ext>
            </a:extLst>
          </p:cNvPr>
          <p:cNvSpPr txBox="1">
            <a:spLocks noChangeArrowheads="1"/>
          </p:cNvSpPr>
          <p:nvPr/>
        </p:nvSpPr>
        <p:spPr bwMode="auto">
          <a:xfrm>
            <a:off x="412031" y="179960"/>
            <a:ext cx="644901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sz="3000" dirty="0">
                <a:latin typeface="Calibri" pitchFamily="34" charset="0"/>
                <a:ea typeface="ＭＳ Ｐゴシック" pitchFamily="34" charset="-128"/>
              </a:rPr>
              <a:t>Chart 16 -</a:t>
            </a:r>
            <a:r>
              <a:rPr kumimoji="0" lang="en-GB" altLang="ja-JP" sz="3000" dirty="0">
                <a:solidFill>
                  <a:srgbClr val="009900"/>
                </a:solidFill>
                <a:latin typeface="Calibri" pitchFamily="34" charset="0"/>
                <a:ea typeface="ＭＳ Ｐゴシック" pitchFamily="34" charset="-128"/>
              </a:rPr>
              <a:t> Unpaid Tribunal Assessments</a:t>
            </a:r>
            <a:r>
              <a:rPr kumimoji="0" lang="en-GB" altLang="ja-JP" sz="3000" dirty="0">
                <a:latin typeface="Calibri" pitchFamily="34" charset="0"/>
                <a:ea typeface="ＭＳ Ｐゴシック" pitchFamily="34" charset="-128"/>
              </a:rPr>
              <a:t> </a:t>
            </a:r>
          </a:p>
          <a:p>
            <a:pPr eaLnBrk="1" hangingPunct="1">
              <a:spcBef>
                <a:spcPct val="0"/>
              </a:spcBef>
              <a:buFontTx/>
              <a:buNone/>
            </a:pPr>
            <a:r>
              <a:rPr kumimoji="0" lang="en-GB" altLang="ja-JP" sz="2000" dirty="0">
                <a:latin typeface="Calibri" pitchFamily="34" charset="0"/>
                <a:ea typeface="ＭＳ Ｐゴシック" pitchFamily="34" charset="-128"/>
              </a:rPr>
              <a:t>(US$ millions)</a:t>
            </a:r>
          </a:p>
        </p:txBody>
      </p:sp>
      <p:graphicFrame>
        <p:nvGraphicFramePr>
          <p:cNvPr id="20" name="Group 87">
            <a:extLst>
              <a:ext uri="{FF2B5EF4-FFF2-40B4-BE49-F238E27FC236}">
                <a16:creationId xmlns:a16="http://schemas.microsoft.com/office/drawing/2014/main" id="{F3BBCCD0-1CE5-483B-8EB2-2242A6FBE7BF}"/>
              </a:ext>
            </a:extLst>
          </p:cNvPr>
          <p:cNvGraphicFramePr>
            <a:graphicFrameLocks noGrp="1"/>
          </p:cNvGraphicFramePr>
          <p:nvPr>
            <p:extLst>
              <p:ext uri="{D42A27DB-BD31-4B8C-83A1-F6EECF244321}">
                <p14:modId xmlns:p14="http://schemas.microsoft.com/office/powerpoint/2010/main" val="1140921879"/>
              </p:ext>
            </p:extLst>
          </p:nvPr>
        </p:nvGraphicFramePr>
        <p:xfrm>
          <a:off x="1235103" y="1905000"/>
          <a:ext cx="5318098" cy="3187273"/>
        </p:xfrm>
        <a:graphic>
          <a:graphicData uri="http://schemas.openxmlformats.org/drawingml/2006/table">
            <a:tbl>
              <a:tblPr/>
              <a:tblGrid>
                <a:gridCol w="2264904">
                  <a:extLst>
                    <a:ext uri="{9D8B030D-6E8A-4147-A177-3AD203B41FA5}">
                      <a16:colId xmlns:a16="http://schemas.microsoft.com/office/drawing/2014/main" val="20000"/>
                    </a:ext>
                  </a:extLst>
                </a:gridCol>
                <a:gridCol w="1397576">
                  <a:extLst>
                    <a:ext uri="{9D8B030D-6E8A-4147-A177-3AD203B41FA5}">
                      <a16:colId xmlns:a16="http://schemas.microsoft.com/office/drawing/2014/main" val="2072283630"/>
                    </a:ext>
                  </a:extLst>
                </a:gridCol>
                <a:gridCol w="135910">
                  <a:extLst>
                    <a:ext uri="{9D8B030D-6E8A-4147-A177-3AD203B41FA5}">
                      <a16:colId xmlns:a16="http://schemas.microsoft.com/office/drawing/2014/main" val="4201201057"/>
                    </a:ext>
                  </a:extLst>
                </a:gridCol>
                <a:gridCol w="1519708">
                  <a:extLst>
                    <a:ext uri="{9D8B030D-6E8A-4147-A177-3AD203B41FA5}">
                      <a16:colId xmlns:a16="http://schemas.microsoft.com/office/drawing/2014/main" val="20002"/>
                    </a:ext>
                  </a:extLst>
                </a:gridCol>
              </a:tblGrid>
              <a:tr h="4571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Member State</a:t>
                      </a:r>
                    </a:p>
                  </a:txBody>
                  <a:tcPr marT="45719" marB="45719"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30 Sep 2017</a:t>
                      </a:r>
                    </a:p>
                  </a:txBody>
                  <a:tcPr marT="45719" marB="45719"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T="45719" marB="45719"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30 Sep 2018</a:t>
                      </a:r>
                    </a:p>
                  </a:txBody>
                  <a:tcPr marT="45719" marB="45719"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United States</a:t>
                      </a:r>
                    </a:p>
                  </a:txBody>
                  <a:tcPr marT="45719" marB="45719"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18</a:t>
                      </a:r>
                    </a:p>
                  </a:txBody>
                  <a:tcPr marL="101882" marR="101882" marT="50941" marB="5094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73138" rtl="0" eaLnBrk="1" fontAlgn="base" latinLnBrk="0" hangingPunct="1">
                        <a:lnSpc>
                          <a:spcPct val="100000"/>
                        </a:lnSpc>
                        <a:spcBef>
                          <a:spcPct val="20000"/>
                        </a:spcBef>
                        <a:spcAft>
                          <a:spcPct val="0"/>
                        </a:spcAft>
                        <a:buClrTx/>
                        <a:buSzTx/>
                        <a:buFontTx/>
                        <a:buNone/>
                        <a:tabLst/>
                      </a:pP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33</a:t>
                      </a: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96868">
                <a:tc>
                  <a:txBody>
                    <a:bodyPr/>
                    <a:lstStyle/>
                    <a:p>
                      <a:pPr marL="0" marR="0" lvl="0" indent="0" algn="l"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Russian Federation</a:t>
                      </a:r>
                    </a:p>
                  </a:txBody>
                  <a:tcPr marT="45719" marB="45719" anchor="ctr" horzOverflow="overflow">
                    <a:lnL>
                      <a:noFill/>
                    </a:lnL>
                    <a:lnR>
                      <a:noFill/>
                    </a:lnR>
                    <a:lnT>
                      <a:noFill/>
                    </a:lnT>
                    <a:lnB>
                      <a:noFill/>
                    </a:lnB>
                    <a:lnTlToBr>
                      <a:noFill/>
                    </a:lnTlToBr>
                    <a:lnBlToTr>
                      <a:noFill/>
                    </a:lnBlToTr>
                    <a:noFill/>
                  </a:tcPr>
                </a:tc>
                <a:tc gridSpan="2">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13</a:t>
                      </a:r>
                    </a:p>
                  </a:txBody>
                  <a:tcPr marL="101882" marR="101882" marT="50941" marB="50941" horzOverflow="overflow">
                    <a:lnL>
                      <a:noFill/>
                    </a:lnL>
                    <a:lnR>
                      <a:noFill/>
                    </a:lnR>
                    <a:lnT>
                      <a:noFill/>
                    </a:lnT>
                    <a:lnB>
                      <a:noFill/>
                    </a:lnB>
                    <a:lnTlToBr>
                      <a:noFill/>
                    </a:lnTlToBr>
                    <a:lnBlToTr>
                      <a:noFill/>
                    </a:lnBlToTr>
                    <a:noFill/>
                  </a:tcPr>
                </a:tc>
                <a:tc hMerge="1">
                  <a:txBody>
                    <a:bodyPr/>
                    <a:lstStyle/>
                    <a:p>
                      <a:pPr marL="0" marR="0" lvl="0" indent="0" algn="ctr" defTabSz="973138" rtl="0" eaLnBrk="1" fontAlgn="base" latinLnBrk="0" hangingPunct="1">
                        <a:lnSpc>
                          <a:spcPct val="100000"/>
                        </a:lnSpc>
                        <a:spcBef>
                          <a:spcPct val="20000"/>
                        </a:spcBef>
                        <a:spcAft>
                          <a:spcPct val="0"/>
                        </a:spcAft>
                        <a:buClrTx/>
                        <a:buSzTx/>
                        <a:buFontTx/>
                        <a:buNone/>
                        <a:tabLst/>
                      </a:pP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a:noFill/>
                    </a:lnT>
                    <a:lnB>
                      <a:noFill/>
                    </a:lnB>
                    <a:lnTlToBr>
                      <a:noFill/>
                    </a:lnTlToBr>
                    <a:lnBlToTr>
                      <a:noFill/>
                    </a:lnBlToTr>
                    <a:noFill/>
                  </a:tcPr>
                </a:tc>
                <a:tc>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17</a:t>
                      </a: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1064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Indonesia</a:t>
                      </a:r>
                    </a:p>
                  </a:txBody>
                  <a:tcPr marT="45719" marB="45719" anchor="ctr" horzOverflow="overflow">
                    <a:lnL>
                      <a:noFill/>
                    </a:lnL>
                    <a:lnR>
                      <a:noFill/>
                    </a:lnR>
                    <a:lnT>
                      <a:noFill/>
                    </a:lnT>
                    <a:lnB>
                      <a:noFill/>
                    </a:lnB>
                    <a:lnTlToBr>
                      <a:noFill/>
                    </a:lnTlToBr>
                    <a:lnBlToTr>
                      <a:noFill/>
                    </a:lnBlToTr>
                    <a:noFill/>
                  </a:tcPr>
                </a:tc>
                <a:tc gridSpan="2">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5</a:t>
                      </a:r>
                    </a:p>
                  </a:txBody>
                  <a:tcPr marL="101882" marR="101882" marT="50941" marB="50941" horzOverflow="overflow">
                    <a:lnL>
                      <a:noFill/>
                    </a:lnL>
                    <a:lnR>
                      <a:noFill/>
                    </a:lnR>
                    <a:lnT>
                      <a:noFill/>
                    </a:lnT>
                    <a:lnB>
                      <a:noFill/>
                    </a:lnB>
                    <a:lnTlToBr>
                      <a:noFill/>
                    </a:lnTlToBr>
                    <a:lnBlToTr>
                      <a:noFill/>
                    </a:lnBlToTr>
                    <a:noFill/>
                  </a:tcPr>
                </a:tc>
                <a:tc hMerge="1">
                  <a:txBody>
                    <a:bodyPr/>
                    <a:lstStyle/>
                    <a:p>
                      <a:pPr marL="0" marR="0" lvl="0" indent="0" algn="ctr" defTabSz="973138" rtl="0" eaLnBrk="1" fontAlgn="base" latinLnBrk="0" hangingPunct="1">
                        <a:lnSpc>
                          <a:spcPct val="100000"/>
                        </a:lnSpc>
                        <a:spcBef>
                          <a:spcPct val="20000"/>
                        </a:spcBef>
                        <a:spcAft>
                          <a:spcPct val="0"/>
                        </a:spcAft>
                        <a:buClrTx/>
                        <a:buSzTx/>
                        <a:buFontTx/>
                        <a:buNone/>
                        <a:tabLst/>
                      </a:pP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a:noFill/>
                    </a:lnT>
                    <a:lnB>
                      <a:noFill/>
                    </a:lnB>
                    <a:lnTlToBr>
                      <a:noFill/>
                    </a:lnTlToBr>
                    <a:lnBlToTr>
                      <a:noFill/>
                    </a:lnBlToTr>
                    <a:noFill/>
                  </a:tcPr>
                </a:tc>
                <a:tc>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5</a:t>
                      </a: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1185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Brazil</a:t>
                      </a: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T="45719" marB="45719" anchor="ctr" horzOverflow="overflow">
                    <a:lnL>
                      <a:noFill/>
                    </a:lnL>
                    <a:lnR>
                      <a:noFill/>
                    </a:lnR>
                    <a:lnT>
                      <a:noFill/>
                    </a:lnT>
                    <a:lnB>
                      <a:noFill/>
                    </a:lnB>
                    <a:lnTlToBr>
                      <a:noFill/>
                    </a:lnTlToBr>
                    <a:lnBlToTr>
                      <a:noFill/>
                    </a:lnBlToTr>
                    <a:noFill/>
                  </a:tcPr>
                </a:tc>
                <a:tc gridSpan="2">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4</a:t>
                      </a:r>
                    </a:p>
                  </a:txBody>
                  <a:tcPr marL="101882" marR="101882" marT="50941" marB="50941" horzOverflow="overflow">
                    <a:lnL>
                      <a:noFill/>
                    </a:lnL>
                    <a:lnR>
                      <a:noFill/>
                    </a:lnR>
                    <a:lnT>
                      <a:noFill/>
                    </a:lnT>
                    <a:lnB>
                      <a:noFill/>
                    </a:lnB>
                    <a:lnTlToBr>
                      <a:noFill/>
                    </a:lnTlToBr>
                    <a:lnBlToTr>
                      <a:noFill/>
                    </a:lnBlToTr>
                    <a:noFill/>
                  </a:tcPr>
                </a:tc>
                <a:tc hMerge="1">
                  <a:txBody>
                    <a:bodyPr/>
                    <a:lstStyle/>
                    <a:p>
                      <a:pPr marL="0" marR="0" lvl="0" indent="0" algn="ctr" defTabSz="973138" rtl="0" eaLnBrk="1" fontAlgn="base" latinLnBrk="0" hangingPunct="1">
                        <a:lnSpc>
                          <a:spcPct val="100000"/>
                        </a:lnSpc>
                        <a:spcBef>
                          <a:spcPct val="20000"/>
                        </a:spcBef>
                        <a:spcAft>
                          <a:spcPct val="0"/>
                        </a:spcAft>
                        <a:buClrTx/>
                        <a:buSzTx/>
                        <a:buFontTx/>
                        <a:buNone/>
                        <a:tabLst/>
                      </a:pP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a:noFill/>
                    </a:lnT>
                    <a:lnB>
                      <a:noFill/>
                    </a:lnB>
                    <a:lnTlToBr>
                      <a:noFill/>
                    </a:lnTlToBr>
                    <a:lnBlToTr>
                      <a:noFill/>
                    </a:lnBlToTr>
                    <a:noFill/>
                  </a:tcPr>
                </a:tc>
                <a:tc>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3</a:t>
                      </a: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Saudi Arabia</a:t>
                      </a:r>
                    </a:p>
                  </a:txBody>
                  <a:tcPr marT="45719" marB="45719" anchor="ctr" horzOverflow="overflow">
                    <a:lnL>
                      <a:noFill/>
                    </a:lnL>
                    <a:lnR>
                      <a:noFill/>
                    </a:lnR>
                    <a:lnT>
                      <a:noFill/>
                    </a:lnT>
                    <a:lnB>
                      <a:noFill/>
                    </a:lnB>
                    <a:lnTlToBr>
                      <a:noFill/>
                    </a:lnTlToBr>
                    <a:lnBlToTr>
                      <a:noFill/>
                    </a:lnBlToTr>
                    <a:noFill/>
                  </a:tcPr>
                </a:tc>
                <a:tc gridSpan="2">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1</a:t>
                      </a:r>
                    </a:p>
                  </a:txBody>
                  <a:tcPr marL="101882" marR="101882" marT="50941" marB="50941" horzOverflow="overflow">
                    <a:lnL>
                      <a:noFill/>
                    </a:lnL>
                    <a:lnR>
                      <a:noFill/>
                    </a:lnR>
                    <a:lnT>
                      <a:noFill/>
                    </a:lnT>
                    <a:lnB>
                      <a:noFill/>
                    </a:lnB>
                    <a:lnTlToBr>
                      <a:noFill/>
                    </a:lnTlToBr>
                    <a:lnBlToTr>
                      <a:noFill/>
                    </a:lnBlToTr>
                    <a:noFill/>
                  </a:tcPr>
                </a:tc>
                <a:tc hMerge="1">
                  <a:txBody>
                    <a:bodyPr/>
                    <a:lstStyle/>
                    <a:p>
                      <a:pPr marL="0" marR="0" lvl="0" indent="0" algn="ctr" defTabSz="973138" rtl="0" eaLnBrk="1" fontAlgn="base" latinLnBrk="0" hangingPunct="1">
                        <a:lnSpc>
                          <a:spcPct val="100000"/>
                        </a:lnSpc>
                        <a:spcBef>
                          <a:spcPct val="20000"/>
                        </a:spcBef>
                        <a:spcAft>
                          <a:spcPct val="0"/>
                        </a:spcAft>
                        <a:buClrTx/>
                        <a:buSzTx/>
                        <a:buFontTx/>
                        <a:buNone/>
                        <a:tabLst/>
                      </a:pP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a:noFill/>
                    </a:lnT>
                    <a:lnB>
                      <a:noFill/>
                    </a:lnB>
                    <a:lnTlToBr>
                      <a:noFill/>
                    </a:lnTlToBr>
                    <a:lnBlToTr>
                      <a:noFill/>
                    </a:lnBlToTr>
                    <a:noFill/>
                  </a:tcPr>
                </a:tc>
                <a:tc>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2</a:t>
                      </a: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75817">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Other Member States</a:t>
                      </a:r>
                    </a:p>
                  </a:txBody>
                  <a:tcPr marT="45719" marB="45719"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8</a:t>
                      </a:r>
                    </a:p>
                  </a:txBody>
                  <a:tcPr marL="101882" marR="101882" marT="50941" marB="5094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73138" rtl="0" eaLnBrk="1" fontAlgn="base" latinLnBrk="0" hangingPunct="1">
                        <a:lnSpc>
                          <a:spcPct val="100000"/>
                        </a:lnSpc>
                        <a:spcBef>
                          <a:spcPct val="20000"/>
                        </a:spcBef>
                        <a:spcAft>
                          <a:spcPct val="0"/>
                        </a:spcAft>
                        <a:buClrTx/>
                        <a:buSzTx/>
                        <a:buFontTx/>
                        <a:buNone/>
                        <a:tabLst/>
                      </a:pP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73138"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8</a:t>
                      </a:r>
                      <a:endParaRPr kumimoji="0" lang="en-GB"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101882" marR="101882" marT="50941" marB="5094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305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Total</a:t>
                      </a:r>
                    </a:p>
                  </a:txBody>
                  <a:tcPr marT="45719" marB="45719"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GB"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   49</a:t>
                      </a:r>
                      <a:endParaRPr lang="en-US" dirty="0"/>
                    </a:p>
                  </a:txBody>
                  <a:tcPr marT="45719" marB="45719"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   68 </a:t>
                      </a:r>
                      <a:endParaRPr lang="en-US" dirty="0"/>
                    </a:p>
                  </a:txBody>
                  <a:tcPr marT="45719" marB="45719"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T="45726" marB="45726"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2" name="Rectangle 6">
            <a:extLst>
              <a:ext uri="{FF2B5EF4-FFF2-40B4-BE49-F238E27FC236}">
                <a16:creationId xmlns:a16="http://schemas.microsoft.com/office/drawing/2014/main" id="{B9A241E7-2994-47BF-BDEC-8877250E69D8}"/>
              </a:ext>
            </a:extLst>
          </p:cNvPr>
          <p:cNvSpPr txBox="1">
            <a:spLocks noGrp="1" noChangeArrowheads="1"/>
          </p:cNvSpPr>
          <p:nvPr/>
        </p:nvSpPr>
        <p:spPr bwMode="auto">
          <a:xfrm>
            <a:off x="6553200" y="620179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GB" altLang="ja-JP" sz="1400" dirty="0">
                <a:latin typeface="Calibri" pitchFamily="34" charset="0"/>
                <a:ea typeface="ＭＳ Ｐゴシック" pitchFamily="34" charset="-128"/>
              </a:rPr>
              <a:t>16</a:t>
            </a:r>
          </a:p>
        </p:txBody>
      </p:sp>
    </p:spTree>
    <p:extLst>
      <p:ext uri="{BB962C8B-B14F-4D97-AF65-F5344CB8AC3E}">
        <p14:creationId xmlns:p14="http://schemas.microsoft.com/office/powerpoint/2010/main" val="3687466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6"/>
          <p:cNvSpPr txBox="1">
            <a:spLocks noGrp="1" noChangeArrowheads="1"/>
          </p:cNvSpPr>
          <p:nvPr/>
        </p:nvSpPr>
        <p:spPr bwMode="auto">
          <a:xfrm>
            <a:off x="6617934" y="6292804"/>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GB" altLang="ja-JP" sz="1400" dirty="0">
                <a:latin typeface="Calibri" pitchFamily="34" charset="0"/>
                <a:ea typeface="ＭＳ Ｐゴシック" pitchFamily="34" charset="-128"/>
              </a:rPr>
              <a:t>17</a:t>
            </a:r>
          </a:p>
        </p:txBody>
      </p:sp>
      <p:sp>
        <p:nvSpPr>
          <p:cNvPr id="19464" name="Text Box 7"/>
          <p:cNvSpPr txBox="1">
            <a:spLocks noChangeArrowheads="1"/>
          </p:cNvSpPr>
          <p:nvPr/>
        </p:nvSpPr>
        <p:spPr bwMode="auto">
          <a:xfrm>
            <a:off x="1279525" y="5294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p>
        </p:txBody>
      </p:sp>
      <p:sp>
        <p:nvSpPr>
          <p:cNvPr id="19465" name="Line 58"/>
          <p:cNvSpPr>
            <a:spLocks noChangeShapeType="1"/>
          </p:cNvSpPr>
          <p:nvPr/>
        </p:nvSpPr>
        <p:spPr bwMode="auto">
          <a:xfrm>
            <a:off x="381000" y="1774371"/>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9466" name="Line 59"/>
          <p:cNvSpPr>
            <a:spLocks noChangeShapeType="1"/>
          </p:cNvSpPr>
          <p:nvPr/>
        </p:nvSpPr>
        <p:spPr bwMode="auto">
          <a:xfrm>
            <a:off x="304800" y="92964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9467" name="Line 60"/>
          <p:cNvSpPr>
            <a:spLocks noChangeShapeType="1"/>
          </p:cNvSpPr>
          <p:nvPr/>
        </p:nvSpPr>
        <p:spPr bwMode="auto">
          <a:xfrm>
            <a:off x="304800" y="16002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9468" name="Line 61"/>
          <p:cNvSpPr>
            <a:spLocks noChangeShapeType="1"/>
          </p:cNvSpPr>
          <p:nvPr/>
        </p:nvSpPr>
        <p:spPr bwMode="auto">
          <a:xfrm>
            <a:off x="8077200" y="16002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9469" name="Line 63"/>
          <p:cNvSpPr>
            <a:spLocks noChangeShapeType="1"/>
          </p:cNvSpPr>
          <p:nvPr/>
        </p:nvSpPr>
        <p:spPr bwMode="auto">
          <a:xfrm>
            <a:off x="1792289" y="92964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9470" name="Line 64"/>
          <p:cNvSpPr>
            <a:spLocks noChangeShapeType="1"/>
          </p:cNvSpPr>
          <p:nvPr/>
        </p:nvSpPr>
        <p:spPr bwMode="auto">
          <a:xfrm>
            <a:off x="3429026" y="16002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9471" name="Line 65"/>
          <p:cNvSpPr>
            <a:spLocks noChangeShapeType="1"/>
          </p:cNvSpPr>
          <p:nvPr/>
        </p:nvSpPr>
        <p:spPr bwMode="auto">
          <a:xfrm>
            <a:off x="3351241" y="92964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9472" name="Line 66"/>
          <p:cNvSpPr>
            <a:spLocks noChangeShapeType="1"/>
          </p:cNvSpPr>
          <p:nvPr/>
        </p:nvSpPr>
        <p:spPr bwMode="auto">
          <a:xfrm>
            <a:off x="4910158" y="16002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9473" name="Line 67"/>
          <p:cNvSpPr>
            <a:spLocks noChangeShapeType="1"/>
          </p:cNvSpPr>
          <p:nvPr/>
        </p:nvSpPr>
        <p:spPr bwMode="auto">
          <a:xfrm>
            <a:off x="4910158" y="92964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9474" name="Line 68"/>
          <p:cNvSpPr>
            <a:spLocks noChangeShapeType="1"/>
          </p:cNvSpPr>
          <p:nvPr/>
        </p:nvSpPr>
        <p:spPr bwMode="auto">
          <a:xfrm>
            <a:off x="6467475" y="16002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9475" name="Line 69"/>
          <p:cNvSpPr>
            <a:spLocks noChangeShapeType="1"/>
          </p:cNvSpPr>
          <p:nvPr/>
        </p:nvSpPr>
        <p:spPr bwMode="auto">
          <a:xfrm>
            <a:off x="6467475" y="92964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19476" name="Text Box 77"/>
          <p:cNvSpPr txBox="1">
            <a:spLocks noChangeArrowheads="1"/>
          </p:cNvSpPr>
          <p:nvPr/>
        </p:nvSpPr>
        <p:spPr bwMode="auto">
          <a:xfrm>
            <a:off x="228600" y="10885"/>
            <a:ext cx="572131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dirty="0">
                <a:latin typeface="Calibri" pitchFamily="34" charset="0"/>
                <a:ea typeface="ＭＳ Ｐゴシック" pitchFamily="34" charset="-128"/>
              </a:rPr>
              <a:t>Chart 17 - </a:t>
            </a:r>
            <a:r>
              <a:rPr kumimoji="0" lang="en-GB" altLang="ja-JP" dirty="0">
                <a:solidFill>
                  <a:srgbClr val="009900"/>
                </a:solidFill>
                <a:latin typeface="Calibri" pitchFamily="34" charset="0"/>
                <a:ea typeface="ＭＳ Ｐゴシック" pitchFamily="34" charset="-128"/>
              </a:rPr>
              <a:t>Tribunal Assessments</a:t>
            </a:r>
            <a:br>
              <a:rPr kumimoji="0" lang="en-GB" altLang="ja-JP" dirty="0">
                <a:solidFill>
                  <a:srgbClr val="009900"/>
                </a:solidFill>
                <a:latin typeface="Calibri" pitchFamily="34" charset="0"/>
                <a:ea typeface="ＭＳ Ｐゴシック" pitchFamily="34" charset="-128"/>
              </a:rPr>
            </a:br>
            <a:r>
              <a:rPr kumimoji="0" lang="en-GB" altLang="ja-JP" sz="2000" dirty="0">
                <a:latin typeface="Calibri" pitchFamily="34" charset="0"/>
                <a:ea typeface="ＭＳ Ｐゴシック" pitchFamily="34" charset="-128"/>
              </a:rPr>
              <a:t>Fully paid </a:t>
            </a:r>
            <a:r>
              <a:rPr kumimoji="0" lang="en-US" altLang="ja-JP" sz="2000" dirty="0">
                <a:latin typeface="Calibri" pitchFamily="34" charset="0"/>
                <a:ea typeface="ＭＳ Ｐゴシック" pitchFamily="34" charset="-128"/>
              </a:rPr>
              <a:t>at 30 September 2018: 58 Member States</a:t>
            </a:r>
            <a:endParaRPr kumimoji="0" lang="en-GB" altLang="ja-JP" sz="2000" dirty="0">
              <a:latin typeface="Calibri" pitchFamily="34" charset="0"/>
              <a:ea typeface="ＭＳ Ｐゴシック" pitchFamily="34" charset="-128"/>
            </a:endParaRPr>
          </a:p>
        </p:txBody>
      </p:sp>
      <p:pic>
        <p:nvPicPr>
          <p:cNvPr id="194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33400"/>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8" name="Rectangle 48"/>
          <p:cNvSpPr>
            <a:spLocks/>
          </p:cNvSpPr>
          <p:nvPr/>
        </p:nvSpPr>
        <p:spPr bwMode="auto">
          <a:xfrm>
            <a:off x="7696200" y="354013"/>
            <a:ext cx="76200" cy="6503987"/>
          </a:xfrm>
          <a:prstGeom prst="rect">
            <a:avLst/>
          </a:prstGeom>
          <a:solidFill>
            <a:srgbClr val="0099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a:solidFill>
                <a:srgbClr val="FFFFFF"/>
              </a:solidFill>
              <a:latin typeface="Cambria" pitchFamily="18" charset="0"/>
              <a:ea typeface="SimSun" pitchFamily="2" charset="-122"/>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p:txBody>
      </p:sp>
      <p:sp>
        <p:nvSpPr>
          <p:cNvPr id="19479" name="Text Box 6"/>
          <p:cNvSpPr txBox="1">
            <a:spLocks noChangeArrowheads="1"/>
          </p:cNvSpPr>
          <p:nvPr/>
        </p:nvSpPr>
        <p:spPr bwMode="auto">
          <a:xfrm>
            <a:off x="7816850" y="160020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a:solidFill>
                  <a:srgbClr val="336699"/>
                </a:solidFill>
                <a:latin typeface="Calibri" pitchFamily="34" charset="0"/>
                <a:ea typeface="SimSun" pitchFamily="2" charset="-122"/>
              </a:rPr>
              <a:t>The United Nations </a:t>
            </a:r>
            <a:br>
              <a:rPr kumimoji="0" lang="en-US" altLang="zh-CN" sz="1200" b="1" i="1">
                <a:solidFill>
                  <a:srgbClr val="336699"/>
                </a:solidFill>
                <a:latin typeface="Calibri" pitchFamily="34" charset="0"/>
                <a:ea typeface="SimSun" pitchFamily="2" charset="-122"/>
              </a:rPr>
            </a:br>
            <a:r>
              <a:rPr kumimoji="0" lang="en-US" altLang="zh-CN" sz="1200" b="1" i="1">
                <a:solidFill>
                  <a:srgbClr val="336699"/>
                </a:solidFill>
                <a:latin typeface="Calibri" pitchFamily="34" charset="0"/>
                <a:ea typeface="SimSun" pitchFamily="2" charset="-122"/>
              </a:rPr>
              <a:t>Financial Situation</a:t>
            </a:r>
            <a:endParaRPr kumimoji="0" lang="en-GB" altLang="ja-JP" sz="1200" b="1" i="1">
              <a:solidFill>
                <a:srgbClr val="336699"/>
              </a:solidFill>
              <a:latin typeface="Calibri" pitchFamily="34" charset="0"/>
              <a:ea typeface="ＭＳ Ｐゴシック" pitchFamily="34" charset="-128"/>
            </a:endParaRPr>
          </a:p>
        </p:txBody>
      </p:sp>
      <p:grpSp>
        <p:nvGrpSpPr>
          <p:cNvPr id="19480" name="Group 36"/>
          <p:cNvGrpSpPr>
            <a:grpSpLocks/>
          </p:cNvGrpSpPr>
          <p:nvPr/>
        </p:nvGrpSpPr>
        <p:grpSpPr bwMode="auto">
          <a:xfrm>
            <a:off x="7810521" y="2259014"/>
            <a:ext cx="1162050" cy="606425"/>
            <a:chOff x="7658100" y="2106614"/>
            <a:chExt cx="1162050" cy="606425"/>
          </a:xfrm>
        </p:grpSpPr>
        <p:grpSp>
          <p:nvGrpSpPr>
            <p:cNvPr id="19482" name="Group 58"/>
            <p:cNvGrpSpPr>
              <a:grpSpLocks/>
            </p:cNvGrpSpPr>
            <p:nvPr/>
          </p:nvGrpSpPr>
          <p:grpSpPr bwMode="auto">
            <a:xfrm>
              <a:off x="7667625" y="2106614"/>
              <a:ext cx="1152525" cy="606425"/>
              <a:chOff x="4830" y="1327"/>
              <a:chExt cx="726" cy="382"/>
            </a:xfrm>
          </p:grpSpPr>
          <p:sp>
            <p:nvSpPr>
              <p:cNvPr id="19484" name="Text Box 59"/>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B2B2B2"/>
                    </a:solidFill>
                    <a:latin typeface="Calibri" pitchFamily="34" charset="0"/>
                    <a:ea typeface="ＭＳ Ｐゴシック" pitchFamily="34" charset="-128"/>
                  </a:rPr>
                  <a:t>Regular budget</a:t>
                </a:r>
              </a:p>
            </p:txBody>
          </p:sp>
          <p:sp>
            <p:nvSpPr>
              <p:cNvPr id="19485" name="Text Box 60"/>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B2B2B2"/>
                    </a:solidFill>
                    <a:latin typeface="Calibri" pitchFamily="34" charset="0"/>
                    <a:ea typeface="ＭＳ Ｐゴシック" pitchFamily="34" charset="-128"/>
                  </a:rPr>
                  <a:t>Peacekeeping</a:t>
                </a:r>
              </a:p>
            </p:txBody>
          </p:sp>
          <p:sp>
            <p:nvSpPr>
              <p:cNvPr id="19486" name="Text Box 61"/>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009900"/>
                    </a:solidFill>
                    <a:latin typeface="Calibri" pitchFamily="34" charset="0"/>
                    <a:ea typeface="ＭＳ Ｐゴシック" pitchFamily="34" charset="-128"/>
                  </a:rPr>
                  <a:t>Tribunals</a:t>
                </a:r>
              </a:p>
            </p:txBody>
          </p:sp>
        </p:grpSp>
        <p:sp>
          <p:nvSpPr>
            <p:cNvPr id="19483" name="Rectangle 63"/>
            <p:cNvSpPr>
              <a:spLocks noChangeArrowheads="1"/>
            </p:cNvSpPr>
            <p:nvPr/>
          </p:nvSpPr>
          <p:spPr bwMode="auto">
            <a:xfrm flipH="1">
              <a:off x="7658100" y="2535715"/>
              <a:ext cx="76200" cy="76200"/>
            </a:xfrm>
            <a:prstGeom prst="rect">
              <a:avLst/>
            </a:prstGeom>
            <a:solidFill>
              <a:srgbClr val="009900"/>
            </a:solidFill>
            <a:ln w="9525">
              <a:solidFill>
                <a:srgbClr val="009900"/>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latin typeface="Calibri" pitchFamily="34" charset="0"/>
              </a:endParaRPr>
            </a:p>
          </p:txBody>
        </p:sp>
      </p:grpSp>
      <p:sp>
        <p:nvSpPr>
          <p:cNvPr id="19481" name="Text Box 46"/>
          <p:cNvSpPr txBox="1">
            <a:spLocks noChangeArrowheads="1"/>
          </p:cNvSpPr>
          <p:nvPr/>
        </p:nvSpPr>
        <p:spPr bwMode="auto">
          <a:xfrm>
            <a:off x="4371488" y="6885881"/>
            <a:ext cx="43574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400" dirty="0">
                <a:latin typeface="Calibri" pitchFamily="34" charset="0"/>
                <a:ea typeface="ＭＳ Ｐゴシック" pitchFamily="34" charset="-128"/>
              </a:rPr>
              <a:t>*Compared to 106 Member States at 30 September 2017</a:t>
            </a:r>
          </a:p>
        </p:txBody>
      </p:sp>
      <p:sp>
        <p:nvSpPr>
          <p:cNvPr id="27" name="Rectangle 57">
            <a:extLst>
              <a:ext uri="{FF2B5EF4-FFF2-40B4-BE49-F238E27FC236}">
                <a16:creationId xmlns:a16="http://schemas.microsoft.com/office/drawing/2014/main" id="{ACCAE9FB-DCF2-4B5B-A750-CF990363F6EA}"/>
              </a:ext>
            </a:extLst>
          </p:cNvPr>
          <p:cNvSpPr>
            <a:spLocks noChangeArrowheads="1"/>
          </p:cNvSpPr>
          <p:nvPr/>
        </p:nvSpPr>
        <p:spPr bwMode="auto">
          <a:xfrm>
            <a:off x="3030107" y="1264986"/>
            <a:ext cx="2286000" cy="438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600" b="1" dirty="0">
                <a:latin typeface="Calibri" pitchFamily="34" charset="0"/>
                <a:ea typeface="ＭＳ Ｐゴシック" pitchFamily="34" charset="-128"/>
              </a:rPr>
              <a:t>Guyana</a:t>
            </a:r>
          </a:p>
          <a:p>
            <a:pPr eaLnBrk="1" hangingPunct="1">
              <a:spcBef>
                <a:spcPct val="0"/>
              </a:spcBef>
              <a:buFontTx/>
              <a:buNone/>
            </a:pPr>
            <a:r>
              <a:rPr kumimoji="0" lang="en-US" altLang="ja-JP" sz="1600" b="1" dirty="0">
                <a:latin typeface="Calibri" pitchFamily="34" charset="0"/>
                <a:ea typeface="ＭＳ Ｐゴシック" pitchFamily="34" charset="-128"/>
              </a:rPr>
              <a:t>Haiti</a:t>
            </a:r>
          </a:p>
          <a:p>
            <a:pPr eaLnBrk="1" hangingPunct="1">
              <a:spcBef>
                <a:spcPct val="0"/>
              </a:spcBef>
              <a:buFontTx/>
              <a:buNone/>
            </a:pPr>
            <a:r>
              <a:rPr kumimoji="0" lang="en-US" altLang="ja-JP" sz="1600" b="1" dirty="0">
                <a:latin typeface="Calibri" pitchFamily="34" charset="0"/>
                <a:ea typeface="ＭＳ Ｐゴシック" pitchFamily="34" charset="-128"/>
              </a:rPr>
              <a:t>Hungary</a:t>
            </a:r>
          </a:p>
          <a:p>
            <a:pPr eaLnBrk="1" hangingPunct="1">
              <a:spcBef>
                <a:spcPct val="0"/>
              </a:spcBef>
              <a:buFontTx/>
              <a:buNone/>
            </a:pPr>
            <a:r>
              <a:rPr kumimoji="0" lang="en-US" altLang="ja-JP" sz="1600" b="1" dirty="0">
                <a:latin typeface="Calibri" pitchFamily="34" charset="0"/>
                <a:ea typeface="ＭＳ Ｐゴシック" pitchFamily="34" charset="-128"/>
              </a:rPr>
              <a:t>Iceland</a:t>
            </a:r>
          </a:p>
          <a:p>
            <a:pPr eaLnBrk="1" hangingPunct="1">
              <a:spcBef>
                <a:spcPct val="0"/>
              </a:spcBef>
              <a:buFontTx/>
              <a:buNone/>
            </a:pPr>
            <a:r>
              <a:rPr kumimoji="0" lang="en-US" altLang="ja-JP" sz="1600" b="1" dirty="0">
                <a:latin typeface="Calibri" pitchFamily="34" charset="0"/>
                <a:ea typeface="ＭＳ Ｐゴシック" pitchFamily="34" charset="-128"/>
              </a:rPr>
              <a:t>Ireland</a:t>
            </a:r>
          </a:p>
          <a:p>
            <a:pPr eaLnBrk="1" hangingPunct="1">
              <a:spcBef>
                <a:spcPct val="0"/>
              </a:spcBef>
              <a:buFontTx/>
              <a:buNone/>
            </a:pPr>
            <a:r>
              <a:rPr kumimoji="0" lang="en-US" altLang="ja-JP" sz="1600" b="1" dirty="0">
                <a:latin typeface="Calibri" pitchFamily="34" charset="0"/>
                <a:ea typeface="ＭＳ Ｐゴシック" pitchFamily="34" charset="-128"/>
              </a:rPr>
              <a:t>Israel</a:t>
            </a:r>
          </a:p>
          <a:p>
            <a:pPr eaLnBrk="1" hangingPunct="1">
              <a:spcBef>
                <a:spcPct val="0"/>
              </a:spcBef>
              <a:buFontTx/>
              <a:buNone/>
            </a:pPr>
            <a:r>
              <a:rPr kumimoji="0" lang="en-US" altLang="ja-JP" sz="1600" b="1" dirty="0">
                <a:latin typeface="Calibri" pitchFamily="34" charset="0"/>
                <a:ea typeface="ＭＳ Ｐゴシック" pitchFamily="34" charset="-128"/>
              </a:rPr>
              <a:t>Japan</a:t>
            </a:r>
          </a:p>
          <a:p>
            <a:pPr eaLnBrk="1" hangingPunct="1">
              <a:spcBef>
                <a:spcPct val="0"/>
              </a:spcBef>
              <a:buFontTx/>
              <a:buNone/>
            </a:pPr>
            <a:r>
              <a:rPr kumimoji="0" lang="en-US" altLang="ja-JP" sz="1600" b="1" dirty="0">
                <a:latin typeface="Calibri" pitchFamily="34" charset="0"/>
                <a:ea typeface="ＭＳ Ｐゴシック" pitchFamily="34" charset="-128"/>
              </a:rPr>
              <a:t>Kuwait</a:t>
            </a:r>
          </a:p>
          <a:p>
            <a:pPr eaLnBrk="1" hangingPunct="1">
              <a:spcBef>
                <a:spcPct val="0"/>
              </a:spcBef>
              <a:buFontTx/>
              <a:buNone/>
            </a:pPr>
            <a:r>
              <a:rPr kumimoji="0" lang="en-US" altLang="ja-JP" sz="1600" b="1" dirty="0">
                <a:latin typeface="Calibri" pitchFamily="34" charset="0"/>
                <a:ea typeface="ＭＳ Ｐゴシック" pitchFamily="34" charset="-128"/>
              </a:rPr>
              <a:t>Kyrgyzstan</a:t>
            </a:r>
          </a:p>
          <a:p>
            <a:pPr eaLnBrk="1" hangingPunct="1">
              <a:spcBef>
                <a:spcPct val="0"/>
              </a:spcBef>
              <a:buFontTx/>
              <a:buNone/>
            </a:pPr>
            <a:r>
              <a:rPr kumimoji="0" lang="en-US" altLang="ja-JP" sz="1600" b="1" dirty="0">
                <a:latin typeface="Calibri" pitchFamily="34" charset="0"/>
                <a:ea typeface="ＭＳ Ｐゴシック" pitchFamily="34" charset="-128"/>
              </a:rPr>
              <a:t>Latvia</a:t>
            </a:r>
          </a:p>
          <a:p>
            <a:pPr eaLnBrk="1" hangingPunct="1">
              <a:spcBef>
                <a:spcPct val="0"/>
              </a:spcBef>
              <a:buFontTx/>
              <a:buNone/>
            </a:pPr>
            <a:r>
              <a:rPr kumimoji="0" lang="en-US" altLang="ja-JP" sz="1600" b="1" dirty="0">
                <a:latin typeface="Calibri" pitchFamily="34" charset="0"/>
                <a:ea typeface="ＭＳ Ｐゴシック" pitchFamily="34" charset="-128"/>
              </a:rPr>
              <a:t>Liechtenstein</a:t>
            </a:r>
          </a:p>
          <a:p>
            <a:pPr eaLnBrk="1" hangingPunct="1">
              <a:spcBef>
                <a:spcPct val="0"/>
              </a:spcBef>
              <a:buFontTx/>
              <a:buNone/>
            </a:pPr>
            <a:r>
              <a:rPr kumimoji="0" lang="en-US" altLang="ja-JP" sz="1600" b="1" dirty="0">
                <a:latin typeface="Calibri" pitchFamily="34" charset="0"/>
                <a:ea typeface="ＭＳ Ｐゴシック" pitchFamily="34" charset="-128"/>
              </a:rPr>
              <a:t>Luxembourg</a:t>
            </a:r>
          </a:p>
          <a:p>
            <a:pPr eaLnBrk="1" hangingPunct="1">
              <a:spcBef>
                <a:spcPct val="0"/>
              </a:spcBef>
              <a:buFontTx/>
              <a:buNone/>
            </a:pPr>
            <a:r>
              <a:rPr kumimoji="0" lang="en-US" altLang="ja-JP" sz="1600" b="1" dirty="0">
                <a:latin typeface="Calibri" pitchFamily="34" charset="0"/>
                <a:ea typeface="ＭＳ Ｐゴシック" pitchFamily="34" charset="-128"/>
              </a:rPr>
              <a:t>Malawi</a:t>
            </a:r>
          </a:p>
          <a:p>
            <a:pPr eaLnBrk="1" hangingPunct="1">
              <a:spcBef>
                <a:spcPct val="0"/>
              </a:spcBef>
              <a:buFontTx/>
              <a:buNone/>
            </a:pPr>
            <a:r>
              <a:rPr kumimoji="0" lang="en-US" altLang="ja-JP" sz="1600" b="1" dirty="0">
                <a:latin typeface="Calibri" pitchFamily="34" charset="0"/>
                <a:ea typeface="ＭＳ Ｐゴシック" pitchFamily="34" charset="-128"/>
              </a:rPr>
              <a:t>Micronesia</a:t>
            </a:r>
          </a:p>
          <a:p>
            <a:pPr eaLnBrk="1" hangingPunct="1">
              <a:spcBef>
                <a:spcPct val="0"/>
              </a:spcBef>
              <a:buFontTx/>
              <a:buNone/>
            </a:pPr>
            <a:r>
              <a:rPr kumimoji="0" lang="en-US" altLang="ja-JP" sz="1600" b="1" dirty="0">
                <a:latin typeface="Calibri" pitchFamily="34" charset="0"/>
                <a:ea typeface="ＭＳ Ｐゴシック" pitchFamily="34" charset="-128"/>
              </a:rPr>
              <a:t>Monaco</a:t>
            </a:r>
          </a:p>
          <a:p>
            <a:pPr eaLnBrk="1" hangingPunct="1">
              <a:spcBef>
                <a:spcPct val="0"/>
              </a:spcBef>
              <a:buFontTx/>
              <a:buNone/>
            </a:pPr>
            <a:r>
              <a:rPr kumimoji="0" lang="en-US" altLang="ja-JP" sz="1600" b="1" dirty="0">
                <a:latin typeface="Calibri" pitchFamily="34" charset="0"/>
                <a:ea typeface="ＭＳ Ｐゴシック" pitchFamily="34" charset="-128"/>
              </a:rPr>
              <a:t>Mongolia</a:t>
            </a:r>
          </a:p>
          <a:p>
            <a:pPr eaLnBrk="1" hangingPunct="1">
              <a:spcBef>
                <a:spcPct val="0"/>
              </a:spcBef>
              <a:buFontTx/>
              <a:buNone/>
            </a:pPr>
            <a:r>
              <a:rPr kumimoji="0" lang="en-US" altLang="ja-JP" sz="1600" b="1" dirty="0">
                <a:latin typeface="Calibri" pitchFamily="34" charset="0"/>
                <a:ea typeface="ＭＳ Ｐゴシック" pitchFamily="34" charset="-128"/>
              </a:rPr>
              <a:t>Montenegro</a:t>
            </a:r>
          </a:p>
          <a:p>
            <a:pPr eaLnBrk="1" hangingPunct="1">
              <a:spcBef>
                <a:spcPct val="0"/>
              </a:spcBef>
              <a:buFontTx/>
              <a:buNone/>
            </a:pPr>
            <a:r>
              <a:rPr kumimoji="0" lang="en-US" altLang="ja-JP" sz="1600" b="1" dirty="0">
                <a:latin typeface="Calibri" pitchFamily="34" charset="0"/>
                <a:ea typeface="ＭＳ Ｐゴシック" pitchFamily="34" charset="-128"/>
              </a:rPr>
              <a:t>Netherlands</a:t>
            </a:r>
          </a:p>
          <a:p>
            <a:pPr eaLnBrk="1" hangingPunct="1">
              <a:spcBef>
                <a:spcPct val="0"/>
              </a:spcBef>
              <a:buNone/>
            </a:pPr>
            <a:r>
              <a:rPr kumimoji="0" lang="en-US" altLang="ja-JP" sz="1600" b="1" dirty="0">
                <a:latin typeface="Calibri" pitchFamily="34" charset="0"/>
                <a:ea typeface="ＭＳ Ｐゴシック" pitchFamily="34" charset="-128"/>
              </a:rPr>
              <a:t>New Zealand</a:t>
            </a:r>
          </a:p>
          <a:p>
            <a:pPr eaLnBrk="1" hangingPunct="1">
              <a:spcBef>
                <a:spcPct val="0"/>
              </a:spcBef>
              <a:buNone/>
            </a:pPr>
            <a:r>
              <a:rPr kumimoji="0" lang="en-US" altLang="ja-JP" sz="1600" b="1" dirty="0">
                <a:latin typeface="Calibri" pitchFamily="34" charset="0"/>
                <a:ea typeface="ＭＳ Ｐゴシック" pitchFamily="34" charset="-128"/>
              </a:rPr>
              <a:t>Norway</a:t>
            </a:r>
          </a:p>
          <a:p>
            <a:pPr eaLnBrk="1" hangingPunct="1">
              <a:spcBef>
                <a:spcPct val="0"/>
              </a:spcBef>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buFontTx/>
              <a:buNone/>
            </a:pPr>
            <a:endParaRPr kumimoji="0" lang="en-US" altLang="en-US" sz="1600" dirty="0">
              <a:solidFill>
                <a:schemeClr val="folHlink"/>
              </a:solidFill>
            </a:endParaRPr>
          </a:p>
        </p:txBody>
      </p:sp>
      <p:sp>
        <p:nvSpPr>
          <p:cNvPr id="28" name="Rectangle 57">
            <a:extLst>
              <a:ext uri="{FF2B5EF4-FFF2-40B4-BE49-F238E27FC236}">
                <a16:creationId xmlns:a16="http://schemas.microsoft.com/office/drawing/2014/main" id="{228BAE1C-F5D5-4E44-B31B-E30F91999E76}"/>
              </a:ext>
            </a:extLst>
          </p:cNvPr>
          <p:cNvSpPr>
            <a:spLocks noChangeArrowheads="1"/>
          </p:cNvSpPr>
          <p:nvPr/>
        </p:nvSpPr>
        <p:spPr bwMode="auto">
          <a:xfrm>
            <a:off x="5322920" y="1277804"/>
            <a:ext cx="2525680" cy="470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600" b="1" dirty="0">
                <a:latin typeface="Calibri" pitchFamily="34" charset="0"/>
                <a:ea typeface="ＭＳ Ｐゴシック" pitchFamily="34" charset="-128"/>
              </a:rPr>
              <a:t>Pakistan</a:t>
            </a:r>
          </a:p>
          <a:p>
            <a:pPr eaLnBrk="1" hangingPunct="1">
              <a:spcBef>
                <a:spcPct val="0"/>
              </a:spcBef>
              <a:buFontTx/>
              <a:buNone/>
            </a:pPr>
            <a:r>
              <a:rPr kumimoji="0" lang="en-US" altLang="ja-JP" sz="1600" b="1" dirty="0">
                <a:latin typeface="Calibri" pitchFamily="34" charset="0"/>
                <a:ea typeface="ＭＳ Ｐゴシック" pitchFamily="34" charset="-128"/>
              </a:rPr>
              <a:t>Poland</a:t>
            </a:r>
          </a:p>
          <a:p>
            <a:pPr eaLnBrk="1" hangingPunct="1">
              <a:spcBef>
                <a:spcPct val="0"/>
              </a:spcBef>
              <a:buFontTx/>
              <a:buNone/>
            </a:pPr>
            <a:r>
              <a:rPr kumimoji="0" lang="en-US" altLang="ja-JP" sz="1600" b="1" dirty="0">
                <a:latin typeface="Calibri" pitchFamily="34" charset="0"/>
                <a:ea typeface="ＭＳ Ｐゴシック" pitchFamily="34" charset="-128"/>
              </a:rPr>
              <a:t>Qatar</a:t>
            </a:r>
          </a:p>
          <a:p>
            <a:pPr eaLnBrk="1" hangingPunct="1">
              <a:spcBef>
                <a:spcPct val="0"/>
              </a:spcBef>
              <a:buFontTx/>
              <a:buNone/>
            </a:pPr>
            <a:r>
              <a:rPr kumimoji="0" lang="en-US" altLang="ja-JP" sz="1600" b="1" dirty="0">
                <a:latin typeface="Calibri" pitchFamily="34" charset="0"/>
                <a:ea typeface="ＭＳ Ｐゴシック" pitchFamily="34" charset="-128"/>
              </a:rPr>
              <a:t>Republic of Moldova</a:t>
            </a:r>
          </a:p>
          <a:p>
            <a:pPr eaLnBrk="1" hangingPunct="1">
              <a:spcBef>
                <a:spcPct val="0"/>
              </a:spcBef>
              <a:buFontTx/>
              <a:buNone/>
            </a:pPr>
            <a:r>
              <a:rPr kumimoji="0" lang="en-US" altLang="ja-JP" sz="1600" b="1" dirty="0">
                <a:latin typeface="Calibri" pitchFamily="34" charset="0"/>
                <a:ea typeface="ＭＳ Ｐゴシック" pitchFamily="34" charset="-128"/>
              </a:rPr>
              <a:t>Saint Vincent</a:t>
            </a:r>
          </a:p>
          <a:p>
            <a:pPr eaLnBrk="1" hangingPunct="1">
              <a:spcBef>
                <a:spcPct val="0"/>
              </a:spcBef>
              <a:buFontTx/>
              <a:buNone/>
            </a:pPr>
            <a:r>
              <a:rPr kumimoji="0" lang="en-US" altLang="ja-JP" sz="1600" b="1" dirty="0">
                <a:latin typeface="Calibri" pitchFamily="34" charset="0"/>
                <a:ea typeface="ＭＳ Ｐゴシック" pitchFamily="34" charset="-128"/>
              </a:rPr>
              <a:t>   and Grenadines</a:t>
            </a:r>
          </a:p>
          <a:p>
            <a:pPr eaLnBrk="1" hangingPunct="1">
              <a:spcBef>
                <a:spcPct val="0"/>
              </a:spcBef>
              <a:buFontTx/>
              <a:buNone/>
            </a:pPr>
            <a:r>
              <a:rPr kumimoji="0" lang="en-US" altLang="ja-JP" sz="1600" b="1" dirty="0">
                <a:latin typeface="Calibri" pitchFamily="34" charset="0"/>
                <a:ea typeface="ＭＳ Ｐゴシック" pitchFamily="34" charset="-128"/>
              </a:rPr>
              <a:t>Samoa</a:t>
            </a:r>
          </a:p>
          <a:p>
            <a:pPr eaLnBrk="1" hangingPunct="1">
              <a:spcBef>
                <a:spcPct val="0"/>
              </a:spcBef>
              <a:buFontTx/>
              <a:buNone/>
            </a:pPr>
            <a:r>
              <a:rPr kumimoji="0" lang="en-US" altLang="ja-JP" sz="1600" b="1" dirty="0">
                <a:latin typeface="Calibri" pitchFamily="34" charset="0"/>
                <a:ea typeface="ＭＳ Ｐゴシック" pitchFamily="34" charset="-128"/>
              </a:rPr>
              <a:t>Serbia </a:t>
            </a:r>
          </a:p>
          <a:p>
            <a:pPr eaLnBrk="1" hangingPunct="1">
              <a:spcBef>
                <a:spcPct val="0"/>
              </a:spcBef>
              <a:buFontTx/>
              <a:buNone/>
            </a:pPr>
            <a:r>
              <a:rPr kumimoji="0" lang="en-US" altLang="ja-JP" sz="1600" b="1" dirty="0">
                <a:latin typeface="Calibri" pitchFamily="34" charset="0"/>
                <a:ea typeface="ＭＳ Ｐゴシック" pitchFamily="34" charset="-128"/>
              </a:rPr>
              <a:t>Singapore</a:t>
            </a:r>
          </a:p>
          <a:p>
            <a:pPr eaLnBrk="1" hangingPunct="1">
              <a:spcBef>
                <a:spcPct val="0"/>
              </a:spcBef>
              <a:buFontTx/>
              <a:buNone/>
            </a:pPr>
            <a:r>
              <a:rPr kumimoji="0" lang="en-US" altLang="ja-JP" sz="1600" b="1" dirty="0">
                <a:latin typeface="Calibri" pitchFamily="34" charset="0"/>
                <a:ea typeface="ＭＳ Ｐゴシック" pitchFamily="34" charset="-128"/>
              </a:rPr>
              <a:t>Slovenia</a:t>
            </a:r>
          </a:p>
          <a:p>
            <a:pPr eaLnBrk="1" hangingPunct="1">
              <a:spcBef>
                <a:spcPct val="0"/>
              </a:spcBef>
              <a:buFontTx/>
              <a:buNone/>
            </a:pPr>
            <a:r>
              <a:rPr kumimoji="0" lang="en-US" altLang="ja-JP" sz="1600" b="1" dirty="0">
                <a:latin typeface="Calibri" pitchFamily="34" charset="0"/>
                <a:ea typeface="ＭＳ Ｐゴシック" pitchFamily="34" charset="-128"/>
              </a:rPr>
              <a:t>Solomon Islands</a:t>
            </a:r>
          </a:p>
          <a:p>
            <a:pPr eaLnBrk="1" hangingPunct="1">
              <a:spcBef>
                <a:spcPct val="0"/>
              </a:spcBef>
              <a:buFontTx/>
              <a:buNone/>
            </a:pPr>
            <a:r>
              <a:rPr kumimoji="0" lang="en-US" altLang="ja-JP" sz="1600" b="1" dirty="0">
                <a:latin typeface="Calibri" pitchFamily="34" charset="0"/>
                <a:ea typeface="ＭＳ Ｐゴシック" pitchFamily="34" charset="-128"/>
              </a:rPr>
              <a:t>Sweden</a:t>
            </a:r>
          </a:p>
          <a:p>
            <a:pPr eaLnBrk="1" hangingPunct="1">
              <a:spcBef>
                <a:spcPct val="0"/>
              </a:spcBef>
              <a:buFontTx/>
              <a:buNone/>
            </a:pPr>
            <a:r>
              <a:rPr kumimoji="0" lang="en-US" altLang="ja-JP" sz="1600" b="1" dirty="0">
                <a:latin typeface="Calibri" pitchFamily="34" charset="0"/>
                <a:ea typeface="ＭＳ Ｐゴシック" pitchFamily="34" charset="-128"/>
              </a:rPr>
              <a:t>Switzerland</a:t>
            </a:r>
          </a:p>
          <a:p>
            <a:pPr eaLnBrk="1" hangingPunct="1">
              <a:spcBef>
                <a:spcPct val="0"/>
              </a:spcBef>
              <a:buFontTx/>
              <a:buNone/>
            </a:pPr>
            <a:r>
              <a:rPr kumimoji="0" lang="en-US" altLang="ja-JP" sz="1600" b="1" dirty="0">
                <a:latin typeface="Calibri" pitchFamily="34" charset="0"/>
                <a:ea typeface="ＭＳ Ｐゴシック" pitchFamily="34" charset="-128"/>
              </a:rPr>
              <a:t>Syrian Arab Republic</a:t>
            </a:r>
          </a:p>
          <a:p>
            <a:pPr eaLnBrk="1" hangingPunct="1">
              <a:spcBef>
                <a:spcPct val="0"/>
              </a:spcBef>
              <a:buFontTx/>
              <a:buNone/>
            </a:pPr>
            <a:r>
              <a:rPr kumimoji="0" lang="en-US" altLang="ja-JP" sz="1600" b="1" dirty="0">
                <a:latin typeface="Calibri" pitchFamily="34" charset="0"/>
                <a:ea typeface="ＭＳ Ｐゴシック" pitchFamily="34" charset="-128"/>
              </a:rPr>
              <a:t>Thailand</a:t>
            </a:r>
          </a:p>
          <a:p>
            <a:pPr eaLnBrk="1" hangingPunct="1">
              <a:spcBef>
                <a:spcPct val="0"/>
              </a:spcBef>
              <a:buFontTx/>
              <a:buNone/>
            </a:pPr>
            <a:r>
              <a:rPr kumimoji="0" lang="en-US" altLang="ja-JP" sz="1600" b="1" dirty="0">
                <a:latin typeface="Calibri" pitchFamily="34" charset="0"/>
                <a:ea typeface="ＭＳ Ｐゴシック" pitchFamily="34" charset="-128"/>
              </a:rPr>
              <a:t>Turkey</a:t>
            </a:r>
          </a:p>
          <a:p>
            <a:pPr eaLnBrk="1" hangingPunct="1">
              <a:spcBef>
                <a:spcPct val="0"/>
              </a:spcBef>
              <a:buFontTx/>
              <a:buNone/>
            </a:pPr>
            <a:r>
              <a:rPr kumimoji="0" lang="en-US" altLang="ja-JP" sz="1600" b="1" dirty="0">
                <a:latin typeface="Calibri" pitchFamily="34" charset="0"/>
                <a:ea typeface="ＭＳ Ｐゴシック" pitchFamily="34" charset="-128"/>
              </a:rPr>
              <a:t>Ukraine</a:t>
            </a:r>
          </a:p>
          <a:p>
            <a:pPr eaLnBrk="1" hangingPunct="1">
              <a:spcBef>
                <a:spcPct val="0"/>
              </a:spcBef>
              <a:buFontTx/>
              <a:buNone/>
            </a:pPr>
            <a:r>
              <a:rPr kumimoji="0" lang="en-US" altLang="ja-JP" sz="1600" b="1" dirty="0">
                <a:latin typeface="Calibri" pitchFamily="34" charset="0"/>
                <a:ea typeface="ＭＳ Ｐゴシック" pitchFamily="34" charset="-128"/>
              </a:rPr>
              <a:t>United Kingdom </a:t>
            </a:r>
          </a:p>
          <a:p>
            <a:pPr eaLnBrk="1" hangingPunct="1">
              <a:spcBef>
                <a:spcPct val="0"/>
              </a:spcBef>
              <a:buFontTx/>
              <a:buNone/>
            </a:pPr>
            <a:r>
              <a:rPr kumimoji="0" lang="en-US" altLang="ja-JP" sz="1600" b="1" dirty="0">
                <a:latin typeface="Calibri" pitchFamily="34" charset="0"/>
                <a:ea typeface="ＭＳ Ｐゴシック" pitchFamily="34" charset="-128"/>
              </a:rPr>
              <a:t>Zambia</a:t>
            </a: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buFontTx/>
              <a:buNone/>
            </a:pPr>
            <a:endParaRPr kumimoji="0" lang="en-US" altLang="en-US" sz="1600" dirty="0">
              <a:solidFill>
                <a:schemeClr val="folHlink"/>
              </a:solidFill>
            </a:endParaRPr>
          </a:p>
        </p:txBody>
      </p:sp>
      <p:sp>
        <p:nvSpPr>
          <p:cNvPr id="29" name="Rectangle 57">
            <a:extLst>
              <a:ext uri="{FF2B5EF4-FFF2-40B4-BE49-F238E27FC236}">
                <a16:creationId xmlns:a16="http://schemas.microsoft.com/office/drawing/2014/main" id="{38D07790-C886-4306-986D-27E7C9C2A996}"/>
              </a:ext>
            </a:extLst>
          </p:cNvPr>
          <p:cNvSpPr>
            <a:spLocks noChangeArrowheads="1"/>
          </p:cNvSpPr>
          <p:nvPr/>
        </p:nvSpPr>
        <p:spPr bwMode="auto">
          <a:xfrm>
            <a:off x="564469" y="1269651"/>
            <a:ext cx="2286000" cy="446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600" b="1" dirty="0">
                <a:latin typeface="Calibri" pitchFamily="34" charset="0"/>
                <a:ea typeface="ＭＳ Ｐゴシック" pitchFamily="34" charset="-128"/>
              </a:rPr>
              <a:t>Algeria</a:t>
            </a:r>
          </a:p>
          <a:p>
            <a:pPr eaLnBrk="1" hangingPunct="1">
              <a:spcBef>
                <a:spcPct val="0"/>
              </a:spcBef>
              <a:buFontTx/>
              <a:buNone/>
            </a:pPr>
            <a:r>
              <a:rPr kumimoji="0" lang="en-US" altLang="ja-JP" sz="1600" b="1" dirty="0">
                <a:latin typeface="Calibri" pitchFamily="34" charset="0"/>
                <a:ea typeface="ＭＳ Ｐゴシック" pitchFamily="34" charset="-128"/>
              </a:rPr>
              <a:t>Armenia</a:t>
            </a:r>
          </a:p>
          <a:p>
            <a:pPr eaLnBrk="1" hangingPunct="1">
              <a:spcBef>
                <a:spcPct val="0"/>
              </a:spcBef>
              <a:buFontTx/>
              <a:buNone/>
            </a:pPr>
            <a:r>
              <a:rPr kumimoji="0" lang="en-US" altLang="ja-JP" sz="1600" b="1" dirty="0">
                <a:latin typeface="Calibri" pitchFamily="34" charset="0"/>
                <a:ea typeface="ＭＳ Ｐゴシック" pitchFamily="34" charset="-128"/>
              </a:rPr>
              <a:t>Australia</a:t>
            </a:r>
          </a:p>
          <a:p>
            <a:pPr eaLnBrk="1" hangingPunct="1">
              <a:spcBef>
                <a:spcPct val="0"/>
              </a:spcBef>
              <a:buFontTx/>
              <a:buNone/>
            </a:pPr>
            <a:r>
              <a:rPr kumimoji="0" lang="en-US" altLang="ja-JP" sz="1600" b="1" dirty="0">
                <a:latin typeface="Calibri" pitchFamily="34" charset="0"/>
                <a:ea typeface="ＭＳ Ｐゴシック" pitchFamily="34" charset="-128"/>
              </a:rPr>
              <a:t>Austria</a:t>
            </a:r>
          </a:p>
          <a:p>
            <a:pPr eaLnBrk="1" hangingPunct="1">
              <a:spcBef>
                <a:spcPct val="0"/>
              </a:spcBef>
              <a:buFontTx/>
              <a:buNone/>
            </a:pPr>
            <a:r>
              <a:rPr kumimoji="0" lang="en-US" altLang="ja-JP" sz="1600" b="1" dirty="0">
                <a:latin typeface="Calibri" pitchFamily="34" charset="0"/>
                <a:ea typeface="ＭＳ Ｐゴシック" pitchFamily="34" charset="-128"/>
              </a:rPr>
              <a:t>Bahrain</a:t>
            </a:r>
          </a:p>
          <a:p>
            <a:pPr eaLnBrk="1" hangingPunct="1">
              <a:spcBef>
                <a:spcPct val="0"/>
              </a:spcBef>
              <a:buFontTx/>
              <a:buNone/>
            </a:pPr>
            <a:r>
              <a:rPr kumimoji="0" lang="en-US" altLang="ja-JP" sz="1600" b="1" dirty="0">
                <a:latin typeface="Calibri" pitchFamily="34" charset="0"/>
                <a:ea typeface="ＭＳ Ｐゴシック" pitchFamily="34" charset="-128"/>
              </a:rPr>
              <a:t>Barbados</a:t>
            </a:r>
          </a:p>
          <a:p>
            <a:pPr eaLnBrk="1" hangingPunct="1">
              <a:spcBef>
                <a:spcPct val="0"/>
              </a:spcBef>
              <a:buFontTx/>
              <a:buNone/>
            </a:pPr>
            <a:r>
              <a:rPr kumimoji="0" lang="en-US" altLang="ja-JP" sz="1600" b="1" dirty="0">
                <a:latin typeface="Calibri" pitchFamily="34" charset="0"/>
                <a:ea typeface="ＭＳ Ｐゴシック" pitchFamily="34" charset="-128"/>
              </a:rPr>
              <a:t>Bhutan</a:t>
            </a:r>
          </a:p>
          <a:p>
            <a:pPr eaLnBrk="1" hangingPunct="1">
              <a:spcBef>
                <a:spcPct val="0"/>
              </a:spcBef>
              <a:buFontTx/>
              <a:buNone/>
            </a:pPr>
            <a:r>
              <a:rPr kumimoji="0" lang="en-US" altLang="ja-JP" sz="1600" b="1" dirty="0">
                <a:latin typeface="Calibri" pitchFamily="34" charset="0"/>
                <a:ea typeface="ＭＳ Ｐゴシック" pitchFamily="34" charset="-128"/>
              </a:rPr>
              <a:t>Bosnia and Herzegovina</a:t>
            </a:r>
          </a:p>
          <a:p>
            <a:pPr eaLnBrk="1" hangingPunct="1">
              <a:spcBef>
                <a:spcPct val="0"/>
              </a:spcBef>
              <a:buFontTx/>
              <a:buNone/>
            </a:pPr>
            <a:r>
              <a:rPr kumimoji="0" lang="en-US" altLang="ja-JP" sz="1600" b="1" dirty="0">
                <a:latin typeface="Calibri" pitchFamily="34" charset="0"/>
                <a:ea typeface="ＭＳ Ｐゴシック" pitchFamily="34" charset="-128"/>
              </a:rPr>
              <a:t>Brunei Darussalam</a:t>
            </a:r>
          </a:p>
          <a:p>
            <a:pPr eaLnBrk="1" hangingPunct="1">
              <a:spcBef>
                <a:spcPct val="0"/>
              </a:spcBef>
              <a:buFontTx/>
              <a:buNone/>
            </a:pPr>
            <a:r>
              <a:rPr kumimoji="0" lang="en-US" altLang="ja-JP" sz="1600" b="1" dirty="0">
                <a:latin typeface="Calibri" pitchFamily="34" charset="0"/>
                <a:ea typeface="ＭＳ Ｐゴシック" pitchFamily="34" charset="-128"/>
              </a:rPr>
              <a:t>Canada</a:t>
            </a:r>
          </a:p>
          <a:p>
            <a:pPr eaLnBrk="1" hangingPunct="1">
              <a:spcBef>
                <a:spcPct val="0"/>
              </a:spcBef>
              <a:buFontTx/>
              <a:buNone/>
            </a:pPr>
            <a:r>
              <a:rPr kumimoji="0" lang="en-US" altLang="ja-JP" sz="1600" b="1" dirty="0">
                <a:latin typeface="Calibri" pitchFamily="34" charset="0"/>
                <a:ea typeface="ＭＳ Ｐゴシック" pitchFamily="34" charset="-128"/>
              </a:rPr>
              <a:t>China</a:t>
            </a:r>
          </a:p>
          <a:p>
            <a:pPr eaLnBrk="1" hangingPunct="1">
              <a:spcBef>
                <a:spcPct val="0"/>
              </a:spcBef>
              <a:buFontTx/>
              <a:buNone/>
            </a:pPr>
            <a:r>
              <a:rPr kumimoji="0" lang="en-US" altLang="ja-JP" sz="1600" b="1" dirty="0">
                <a:latin typeface="Calibri" pitchFamily="34" charset="0"/>
                <a:ea typeface="ＭＳ Ｐゴシック" pitchFamily="34" charset="-128"/>
              </a:rPr>
              <a:t>Costa Rica</a:t>
            </a:r>
          </a:p>
          <a:p>
            <a:pPr eaLnBrk="1" hangingPunct="1">
              <a:spcBef>
                <a:spcPct val="0"/>
              </a:spcBef>
              <a:buFontTx/>
              <a:buNone/>
            </a:pPr>
            <a:r>
              <a:rPr kumimoji="0" lang="en-US" altLang="ja-JP" sz="1600" b="1" dirty="0">
                <a:latin typeface="Calibri" pitchFamily="34" charset="0"/>
                <a:ea typeface="ＭＳ Ｐゴシック" pitchFamily="34" charset="-128"/>
              </a:rPr>
              <a:t>Cyprus</a:t>
            </a:r>
          </a:p>
          <a:p>
            <a:pPr eaLnBrk="1" hangingPunct="1">
              <a:spcBef>
                <a:spcPct val="0"/>
              </a:spcBef>
              <a:buFontTx/>
              <a:buNone/>
            </a:pPr>
            <a:r>
              <a:rPr kumimoji="0" lang="en-US" altLang="ja-JP" sz="1600" b="1" dirty="0">
                <a:latin typeface="Calibri" pitchFamily="34" charset="0"/>
                <a:ea typeface="ＭＳ Ｐゴシック" pitchFamily="34" charset="-128"/>
              </a:rPr>
              <a:t>Czech Republic</a:t>
            </a:r>
          </a:p>
          <a:p>
            <a:pPr eaLnBrk="1" hangingPunct="1">
              <a:spcBef>
                <a:spcPct val="0"/>
              </a:spcBef>
              <a:buFontTx/>
              <a:buNone/>
            </a:pPr>
            <a:r>
              <a:rPr kumimoji="0" lang="en-US" altLang="ja-JP" sz="1600" b="1" dirty="0">
                <a:latin typeface="Calibri" pitchFamily="34" charset="0"/>
                <a:ea typeface="ＭＳ Ｐゴシック" pitchFamily="34" charset="-128"/>
              </a:rPr>
              <a:t>Denmark</a:t>
            </a:r>
          </a:p>
          <a:p>
            <a:pPr eaLnBrk="1" hangingPunct="1">
              <a:spcBef>
                <a:spcPct val="0"/>
              </a:spcBef>
              <a:buFontTx/>
              <a:buNone/>
            </a:pPr>
            <a:r>
              <a:rPr kumimoji="0" lang="en-US" altLang="ja-JP" sz="1600" b="1" dirty="0">
                <a:latin typeface="Calibri" pitchFamily="34" charset="0"/>
                <a:ea typeface="ＭＳ Ｐゴシック" pitchFamily="34" charset="-128"/>
              </a:rPr>
              <a:t>Ethiopia</a:t>
            </a:r>
          </a:p>
          <a:p>
            <a:pPr eaLnBrk="1" hangingPunct="1">
              <a:spcBef>
                <a:spcPct val="0"/>
              </a:spcBef>
              <a:buFontTx/>
              <a:buNone/>
            </a:pPr>
            <a:r>
              <a:rPr kumimoji="0" lang="en-US" altLang="ja-JP" sz="1600" b="1" dirty="0">
                <a:latin typeface="Calibri" pitchFamily="34" charset="0"/>
                <a:ea typeface="ＭＳ Ｐゴシック" pitchFamily="34" charset="-128"/>
              </a:rPr>
              <a:t>Finland</a:t>
            </a:r>
          </a:p>
          <a:p>
            <a:pPr eaLnBrk="1" hangingPunct="1">
              <a:spcBef>
                <a:spcPct val="0"/>
              </a:spcBef>
              <a:buFontTx/>
              <a:buNone/>
            </a:pPr>
            <a:r>
              <a:rPr kumimoji="0" lang="en-US" altLang="ja-JP" sz="1600" b="1" dirty="0">
                <a:latin typeface="Calibri" pitchFamily="34" charset="0"/>
                <a:ea typeface="ＭＳ Ｐゴシック" pitchFamily="34" charset="-128"/>
              </a:rPr>
              <a:t>France</a:t>
            </a:r>
          </a:p>
          <a:p>
            <a:pPr eaLnBrk="1" hangingPunct="1">
              <a:spcBef>
                <a:spcPct val="0"/>
              </a:spcBef>
              <a:buFontTx/>
              <a:buNone/>
            </a:pPr>
            <a:r>
              <a:rPr kumimoji="0" lang="en-US" altLang="ja-JP" sz="1600" b="1" dirty="0">
                <a:latin typeface="Calibri" pitchFamily="34" charset="0"/>
                <a:ea typeface="ＭＳ Ｐゴシック" pitchFamily="34" charset="-128"/>
              </a:rPr>
              <a:t>Georgia</a:t>
            </a:r>
          </a:p>
          <a:p>
            <a:pPr eaLnBrk="1" hangingPunct="1">
              <a:spcBef>
                <a:spcPct val="0"/>
              </a:spcBef>
              <a:buNone/>
            </a:pPr>
            <a:r>
              <a:rPr kumimoji="0" lang="en-US" altLang="ja-JP" sz="1600" b="1" dirty="0">
                <a:latin typeface="Calibri" pitchFamily="34" charset="0"/>
                <a:ea typeface="ＭＳ Ｐゴシック" pitchFamily="34" charset="-128"/>
              </a:rPr>
              <a:t>Germany</a:t>
            </a: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spcBef>
                <a:spcPct val="0"/>
              </a:spcBef>
              <a:buFontTx/>
              <a:buNone/>
            </a:pPr>
            <a:endParaRPr kumimoji="0" lang="en-US" altLang="ja-JP" sz="1600" b="1" dirty="0">
              <a:latin typeface="Calibri" pitchFamily="34" charset="0"/>
              <a:ea typeface="ＭＳ Ｐゴシック" pitchFamily="34" charset="-128"/>
            </a:endParaRPr>
          </a:p>
          <a:p>
            <a:pPr eaLnBrk="1" hangingPunct="1">
              <a:buFontTx/>
              <a:buNone/>
            </a:pPr>
            <a:endParaRPr kumimoji="0" lang="en-US" altLang="en-US" sz="1600" dirty="0">
              <a:solidFill>
                <a:schemeClr val="folHlink"/>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GB" altLang="ja-JP" sz="1400" dirty="0">
                <a:latin typeface="Calibri" pitchFamily="34" charset="0"/>
                <a:ea typeface="ＭＳ Ｐゴシック" pitchFamily="34" charset="-128"/>
              </a:rPr>
              <a:t>18</a:t>
            </a:r>
          </a:p>
        </p:txBody>
      </p:sp>
      <p:sp>
        <p:nvSpPr>
          <p:cNvPr id="20483" name="Text Box 7"/>
          <p:cNvSpPr txBox="1">
            <a:spLocks noChangeArrowheads="1"/>
          </p:cNvSpPr>
          <p:nvPr/>
        </p:nvSpPr>
        <p:spPr bwMode="auto">
          <a:xfrm>
            <a:off x="1127125" y="514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p>
        </p:txBody>
      </p:sp>
      <p:sp>
        <p:nvSpPr>
          <p:cNvPr id="20484" name="Line 58"/>
          <p:cNvSpPr>
            <a:spLocks noChangeShapeType="1"/>
          </p:cNvSpPr>
          <p:nvPr/>
        </p:nvSpPr>
        <p:spPr bwMode="auto">
          <a:xfrm>
            <a:off x="152400" y="14478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0485" name="Line 59"/>
          <p:cNvSpPr>
            <a:spLocks noChangeShapeType="1"/>
          </p:cNvSpPr>
          <p:nvPr/>
        </p:nvSpPr>
        <p:spPr bwMode="auto">
          <a:xfrm>
            <a:off x="152400" y="91440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0486" name="Line 60"/>
          <p:cNvSpPr>
            <a:spLocks noChangeShapeType="1"/>
          </p:cNvSpPr>
          <p:nvPr/>
        </p:nvSpPr>
        <p:spPr bwMode="auto">
          <a:xfrm>
            <a:off x="152400" y="14478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0487" name="Line 61"/>
          <p:cNvSpPr>
            <a:spLocks noChangeShapeType="1"/>
          </p:cNvSpPr>
          <p:nvPr/>
        </p:nvSpPr>
        <p:spPr bwMode="auto">
          <a:xfrm>
            <a:off x="7924800" y="14478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0488" name="Line 62"/>
          <p:cNvSpPr>
            <a:spLocks noChangeShapeType="1"/>
          </p:cNvSpPr>
          <p:nvPr/>
        </p:nvSpPr>
        <p:spPr bwMode="auto">
          <a:xfrm>
            <a:off x="1639889"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0489" name="Line 63"/>
          <p:cNvSpPr>
            <a:spLocks noChangeShapeType="1"/>
          </p:cNvSpPr>
          <p:nvPr/>
        </p:nvSpPr>
        <p:spPr bwMode="auto">
          <a:xfrm>
            <a:off x="1639889"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0490" name="Line 64"/>
          <p:cNvSpPr>
            <a:spLocks noChangeShapeType="1"/>
          </p:cNvSpPr>
          <p:nvPr/>
        </p:nvSpPr>
        <p:spPr bwMode="auto">
          <a:xfrm>
            <a:off x="3198841"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0491" name="Line 65"/>
          <p:cNvSpPr>
            <a:spLocks noChangeShapeType="1"/>
          </p:cNvSpPr>
          <p:nvPr/>
        </p:nvSpPr>
        <p:spPr bwMode="auto">
          <a:xfrm>
            <a:off x="3198841"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0492" name="Line 66"/>
          <p:cNvSpPr>
            <a:spLocks noChangeShapeType="1"/>
          </p:cNvSpPr>
          <p:nvPr/>
        </p:nvSpPr>
        <p:spPr bwMode="auto">
          <a:xfrm>
            <a:off x="4757745" y="14478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0493" name="Line 67"/>
          <p:cNvSpPr>
            <a:spLocks noChangeShapeType="1"/>
          </p:cNvSpPr>
          <p:nvPr/>
        </p:nvSpPr>
        <p:spPr bwMode="auto">
          <a:xfrm>
            <a:off x="4757745" y="91440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0494" name="Line 68"/>
          <p:cNvSpPr>
            <a:spLocks noChangeShapeType="1"/>
          </p:cNvSpPr>
          <p:nvPr/>
        </p:nvSpPr>
        <p:spPr bwMode="auto">
          <a:xfrm>
            <a:off x="6315095" y="14478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0495" name="Line 69"/>
          <p:cNvSpPr>
            <a:spLocks noChangeShapeType="1"/>
          </p:cNvSpPr>
          <p:nvPr/>
        </p:nvSpPr>
        <p:spPr bwMode="auto">
          <a:xfrm>
            <a:off x="6315095" y="91440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0496" name="Text Box 77"/>
          <p:cNvSpPr txBox="1">
            <a:spLocks noChangeArrowheads="1"/>
          </p:cNvSpPr>
          <p:nvPr/>
        </p:nvSpPr>
        <p:spPr bwMode="auto">
          <a:xfrm>
            <a:off x="57336" y="76200"/>
            <a:ext cx="763343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dirty="0">
                <a:latin typeface="Calibri" pitchFamily="34" charset="0"/>
                <a:ea typeface="ＭＳ Ｐゴシック" pitchFamily="34" charset="-128"/>
              </a:rPr>
              <a:t>Chart 18 - </a:t>
            </a:r>
            <a:r>
              <a:rPr kumimoji="0" lang="en-GB" altLang="ja-JP" dirty="0">
                <a:solidFill>
                  <a:srgbClr val="009900"/>
                </a:solidFill>
                <a:latin typeface="Calibri" pitchFamily="34" charset="0"/>
                <a:ea typeface="ＭＳ Ｐゴシック" pitchFamily="34" charset="-128"/>
              </a:rPr>
              <a:t>Outstanding Tribunal Assessments</a:t>
            </a:r>
            <a:br>
              <a:rPr kumimoji="0" lang="en-GB" altLang="ja-JP" sz="2000" dirty="0">
                <a:latin typeface="Calibri" pitchFamily="34" charset="0"/>
                <a:ea typeface="ＭＳ Ｐゴシック" pitchFamily="34" charset="-128"/>
              </a:rPr>
            </a:br>
            <a:r>
              <a:rPr kumimoji="0" lang="en-GB" altLang="ja-JP" sz="2000" dirty="0">
                <a:latin typeface="Calibri" pitchFamily="34" charset="0"/>
                <a:ea typeface="ＭＳ Ｐゴシック" pitchFamily="34" charset="-128"/>
              </a:rPr>
              <a:t> at 31 December (US$ millions)</a:t>
            </a:r>
          </a:p>
        </p:txBody>
      </p:sp>
      <p:pic>
        <p:nvPicPr>
          <p:cNvPr id="204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81000"/>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Rectangle 48"/>
          <p:cNvSpPr>
            <a:spLocks/>
          </p:cNvSpPr>
          <p:nvPr/>
        </p:nvSpPr>
        <p:spPr bwMode="auto">
          <a:xfrm>
            <a:off x="7543800" y="201613"/>
            <a:ext cx="76200" cy="6503987"/>
          </a:xfrm>
          <a:prstGeom prst="rect">
            <a:avLst/>
          </a:prstGeom>
          <a:solidFill>
            <a:srgbClr val="0099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a:solidFill>
                <a:srgbClr val="FFFFFF"/>
              </a:solidFill>
              <a:latin typeface="Cambria" pitchFamily="18" charset="0"/>
              <a:ea typeface="SimSun" pitchFamily="2" charset="-122"/>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p:txBody>
      </p:sp>
      <p:sp>
        <p:nvSpPr>
          <p:cNvPr id="20499" name="Text Box 6"/>
          <p:cNvSpPr txBox="1">
            <a:spLocks noChangeArrowheads="1"/>
          </p:cNvSpPr>
          <p:nvPr/>
        </p:nvSpPr>
        <p:spPr bwMode="auto">
          <a:xfrm>
            <a:off x="7664450" y="144780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a:solidFill>
                  <a:srgbClr val="336699"/>
                </a:solidFill>
                <a:latin typeface="Calibri" pitchFamily="34" charset="0"/>
                <a:ea typeface="SimSun" pitchFamily="2" charset="-122"/>
              </a:rPr>
              <a:t>The United Nations </a:t>
            </a:r>
            <a:br>
              <a:rPr kumimoji="0" lang="en-US" altLang="zh-CN" sz="1200" b="1" i="1">
                <a:solidFill>
                  <a:srgbClr val="336699"/>
                </a:solidFill>
                <a:latin typeface="Calibri" pitchFamily="34" charset="0"/>
                <a:ea typeface="SimSun" pitchFamily="2" charset="-122"/>
              </a:rPr>
            </a:br>
            <a:r>
              <a:rPr kumimoji="0" lang="en-US" altLang="zh-CN" sz="1200" b="1" i="1">
                <a:solidFill>
                  <a:srgbClr val="336699"/>
                </a:solidFill>
                <a:latin typeface="Calibri" pitchFamily="34" charset="0"/>
                <a:ea typeface="SimSun" pitchFamily="2" charset="-122"/>
              </a:rPr>
              <a:t>Financial Situation</a:t>
            </a:r>
            <a:endParaRPr kumimoji="0" lang="en-GB" altLang="ja-JP" sz="1200" b="1" i="1">
              <a:solidFill>
                <a:srgbClr val="336699"/>
              </a:solidFill>
              <a:latin typeface="Calibri" pitchFamily="34" charset="0"/>
              <a:ea typeface="ＭＳ Ｐゴシック" pitchFamily="34" charset="-128"/>
            </a:endParaRPr>
          </a:p>
        </p:txBody>
      </p:sp>
      <p:grpSp>
        <p:nvGrpSpPr>
          <p:cNvPr id="20500" name="Group 36"/>
          <p:cNvGrpSpPr>
            <a:grpSpLocks/>
          </p:cNvGrpSpPr>
          <p:nvPr/>
        </p:nvGrpSpPr>
        <p:grpSpPr bwMode="auto">
          <a:xfrm>
            <a:off x="7658115" y="2106614"/>
            <a:ext cx="1162050" cy="606425"/>
            <a:chOff x="7658100" y="2106614"/>
            <a:chExt cx="1162050" cy="606425"/>
          </a:xfrm>
        </p:grpSpPr>
        <p:grpSp>
          <p:nvGrpSpPr>
            <p:cNvPr id="20504" name="Group 58"/>
            <p:cNvGrpSpPr>
              <a:grpSpLocks/>
            </p:cNvGrpSpPr>
            <p:nvPr/>
          </p:nvGrpSpPr>
          <p:grpSpPr bwMode="auto">
            <a:xfrm>
              <a:off x="7667625" y="2106614"/>
              <a:ext cx="1152525" cy="606425"/>
              <a:chOff x="4830" y="1327"/>
              <a:chExt cx="726" cy="382"/>
            </a:xfrm>
          </p:grpSpPr>
          <p:sp>
            <p:nvSpPr>
              <p:cNvPr id="20506" name="Text Box 59"/>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B2B2B2"/>
                    </a:solidFill>
                    <a:latin typeface="Calibri" pitchFamily="34" charset="0"/>
                    <a:ea typeface="ＭＳ Ｐゴシック" pitchFamily="34" charset="-128"/>
                  </a:rPr>
                  <a:t>Regular budget</a:t>
                </a:r>
              </a:p>
            </p:txBody>
          </p:sp>
          <p:sp>
            <p:nvSpPr>
              <p:cNvPr id="20507" name="Text Box 60"/>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B2B2B2"/>
                    </a:solidFill>
                    <a:latin typeface="Calibri" pitchFamily="34" charset="0"/>
                    <a:ea typeface="ＭＳ Ｐゴシック" pitchFamily="34" charset="-128"/>
                  </a:rPr>
                  <a:t>Peacekeeping</a:t>
                </a:r>
              </a:p>
            </p:txBody>
          </p:sp>
          <p:sp>
            <p:nvSpPr>
              <p:cNvPr id="20508" name="Text Box 61"/>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009900"/>
                    </a:solidFill>
                    <a:latin typeface="Calibri" pitchFamily="34" charset="0"/>
                    <a:ea typeface="ＭＳ Ｐゴシック" pitchFamily="34" charset="-128"/>
                  </a:rPr>
                  <a:t>Tribunals</a:t>
                </a:r>
              </a:p>
            </p:txBody>
          </p:sp>
        </p:grpSp>
        <p:sp>
          <p:nvSpPr>
            <p:cNvPr id="20505" name="Rectangle 63"/>
            <p:cNvSpPr>
              <a:spLocks noChangeArrowheads="1"/>
            </p:cNvSpPr>
            <p:nvPr/>
          </p:nvSpPr>
          <p:spPr bwMode="auto">
            <a:xfrm flipH="1">
              <a:off x="7658100" y="2535715"/>
              <a:ext cx="76200" cy="76200"/>
            </a:xfrm>
            <a:prstGeom prst="rect">
              <a:avLst/>
            </a:prstGeom>
            <a:solidFill>
              <a:srgbClr val="009900"/>
            </a:solidFill>
            <a:ln w="9525">
              <a:solidFill>
                <a:srgbClr val="009900"/>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latin typeface="Calibri" pitchFamily="34" charset="0"/>
              </a:endParaRPr>
            </a:p>
          </p:txBody>
        </p:sp>
      </p:grpSp>
      <p:graphicFrame>
        <p:nvGraphicFramePr>
          <p:cNvPr id="20501" name="Object 2"/>
          <p:cNvGraphicFramePr>
            <a:graphicFrameLocks noChangeAspect="1"/>
          </p:cNvGraphicFramePr>
          <p:nvPr>
            <p:extLst>
              <p:ext uri="{D42A27DB-BD31-4B8C-83A1-F6EECF244321}">
                <p14:modId xmlns:p14="http://schemas.microsoft.com/office/powerpoint/2010/main" val="3706485348"/>
              </p:ext>
            </p:extLst>
          </p:nvPr>
        </p:nvGraphicFramePr>
        <p:xfrm>
          <a:off x="285750" y="1676400"/>
          <a:ext cx="6743700" cy="3617913"/>
        </p:xfrm>
        <a:graphic>
          <a:graphicData uri="http://schemas.openxmlformats.org/presentationml/2006/ole">
            <mc:AlternateContent xmlns:mc="http://schemas.openxmlformats.org/markup-compatibility/2006">
              <mc:Choice xmlns:v="urn:schemas-microsoft-com:vml" Requires="v">
                <p:oleObj spid="_x0000_s21164" name="Worksheet" r:id="rId4" imgW="6743599" imgH="3619512" progId="Excel.Sheet.8">
                  <p:embed/>
                </p:oleObj>
              </mc:Choice>
              <mc:Fallback>
                <p:oleObj name="Worksheet" r:id="rId4" imgW="6743599" imgH="3619512" progId="Excel.Sheet.8">
                  <p:embed/>
                  <p:pic>
                    <p:nvPicPr>
                      <p:cNvPr id="0" name="Object 2"/>
                      <p:cNvPicPr>
                        <a:picLocks noChangeAspect="1" noChangeArrowheads="1"/>
                      </p:cNvPicPr>
                      <p:nvPr/>
                    </p:nvPicPr>
                    <p:blipFill>
                      <a:blip r:embed="rId5"/>
                      <a:srcRect/>
                      <a:stretch>
                        <a:fillRect/>
                      </a:stretch>
                    </p:blipFill>
                    <p:spPr bwMode="auto">
                      <a:xfrm>
                        <a:off x="285750" y="1676400"/>
                        <a:ext cx="67437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02" name="Text Box 46"/>
          <p:cNvSpPr txBox="1">
            <a:spLocks noChangeArrowheads="1"/>
          </p:cNvSpPr>
          <p:nvPr/>
        </p:nvSpPr>
        <p:spPr bwMode="auto">
          <a:xfrm>
            <a:off x="228600" y="6248418"/>
            <a:ext cx="3067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400" dirty="0">
                <a:latin typeface="Calibri" pitchFamily="34" charset="0"/>
                <a:ea typeface="ＭＳ Ｐゴシック" pitchFamily="34" charset="-128"/>
              </a:rPr>
              <a:t>* Outstanding as at 30 September 2018</a:t>
            </a:r>
          </a:p>
        </p:txBody>
      </p:sp>
      <p:sp>
        <p:nvSpPr>
          <p:cNvPr id="20503" name="Text Box 114"/>
          <p:cNvSpPr txBox="1">
            <a:spLocks noChangeArrowheads="1"/>
          </p:cNvSpPr>
          <p:nvPr/>
        </p:nvSpPr>
        <p:spPr bwMode="auto">
          <a:xfrm>
            <a:off x="6601314" y="2072629"/>
            <a:ext cx="228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sz="1500" dirty="0">
                <a:latin typeface="Calibri" pitchFamily="34" charset="0"/>
                <a:ea typeface="ＭＳ Ｐゴシック" pitchFamily="34" charset="-128"/>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DEC6BA-AE6E-40B8-941B-6EEC61A3E938}"/>
              </a:ext>
            </a:extLst>
          </p:cNvPr>
          <p:cNvSpPr>
            <a:spLocks noGrp="1"/>
          </p:cNvSpPr>
          <p:nvPr>
            <p:ph type="sldNum" sz="quarter" idx="12"/>
          </p:nvPr>
        </p:nvSpPr>
        <p:spPr/>
        <p:txBody>
          <a:bodyPr/>
          <a:lstStyle/>
          <a:p>
            <a:pPr>
              <a:defRPr/>
            </a:pPr>
            <a:r>
              <a:rPr lang="en-GB" altLang="ja-JP" dirty="0"/>
              <a:t>1</a:t>
            </a:r>
          </a:p>
        </p:txBody>
      </p:sp>
      <p:sp>
        <p:nvSpPr>
          <p:cNvPr id="3" name="Text Box 16">
            <a:extLst>
              <a:ext uri="{FF2B5EF4-FFF2-40B4-BE49-F238E27FC236}">
                <a16:creationId xmlns:a16="http://schemas.microsoft.com/office/drawing/2014/main" id="{34DB9501-3163-446E-B59B-EDE5F75EEE57}"/>
              </a:ext>
            </a:extLst>
          </p:cNvPr>
          <p:cNvSpPr txBox="1">
            <a:spLocks noChangeArrowheads="1"/>
          </p:cNvSpPr>
          <p:nvPr/>
        </p:nvSpPr>
        <p:spPr bwMode="auto">
          <a:xfrm>
            <a:off x="22614" y="276444"/>
            <a:ext cx="76418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dirty="0">
                <a:latin typeface="Calibri" pitchFamily="34" charset="0"/>
                <a:ea typeface="ＭＳ Ｐゴシック" pitchFamily="34" charset="-128"/>
              </a:rPr>
              <a:t>Chart 1 - </a:t>
            </a:r>
            <a:r>
              <a:rPr kumimoji="0" lang="en-GB" altLang="ja-JP" sz="2600" dirty="0">
                <a:solidFill>
                  <a:srgbClr val="990033"/>
                </a:solidFill>
                <a:latin typeface="Calibri" pitchFamily="34" charset="0"/>
                <a:ea typeface="ＭＳ Ｐゴシック" pitchFamily="34" charset="-128"/>
              </a:rPr>
              <a:t>Regular Budget Cash Position for 2011-2018</a:t>
            </a:r>
          </a:p>
        </p:txBody>
      </p:sp>
      <p:pic>
        <p:nvPicPr>
          <p:cNvPr id="4" name="Picture 450">
            <a:extLst>
              <a:ext uri="{FF2B5EF4-FFF2-40B4-BE49-F238E27FC236}">
                <a16:creationId xmlns:a16="http://schemas.microsoft.com/office/drawing/2014/main" id="{8F670022-7E24-482A-B2A2-D01FC44AE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81000"/>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8">
            <a:extLst>
              <a:ext uri="{FF2B5EF4-FFF2-40B4-BE49-F238E27FC236}">
                <a16:creationId xmlns:a16="http://schemas.microsoft.com/office/drawing/2014/main" id="{43430F10-29EA-4228-82FB-87EA21774819}"/>
              </a:ext>
            </a:extLst>
          </p:cNvPr>
          <p:cNvSpPr>
            <a:spLocks/>
          </p:cNvSpPr>
          <p:nvPr/>
        </p:nvSpPr>
        <p:spPr bwMode="auto">
          <a:xfrm>
            <a:off x="7543800" y="201613"/>
            <a:ext cx="76200" cy="6503987"/>
          </a:xfrm>
          <a:prstGeom prst="rect">
            <a:avLst/>
          </a:prstGeom>
          <a:solidFill>
            <a:schemeClr val="tx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a:solidFill>
                <a:srgbClr val="FFFFFF"/>
              </a:solidFill>
              <a:latin typeface="Cambria" pitchFamily="18" charset="0"/>
              <a:ea typeface="SimSun" pitchFamily="2" charset="-122"/>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p:txBody>
      </p:sp>
      <p:sp>
        <p:nvSpPr>
          <p:cNvPr id="6" name="Text Box 6">
            <a:extLst>
              <a:ext uri="{FF2B5EF4-FFF2-40B4-BE49-F238E27FC236}">
                <a16:creationId xmlns:a16="http://schemas.microsoft.com/office/drawing/2014/main" id="{9BAF7B46-3E75-4447-8A96-187672EF0759}"/>
              </a:ext>
            </a:extLst>
          </p:cNvPr>
          <p:cNvSpPr txBox="1">
            <a:spLocks noChangeArrowheads="1"/>
          </p:cNvSpPr>
          <p:nvPr/>
        </p:nvSpPr>
        <p:spPr bwMode="auto">
          <a:xfrm>
            <a:off x="7664450" y="144780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a:solidFill>
                  <a:srgbClr val="336699"/>
                </a:solidFill>
                <a:latin typeface="Calibri" pitchFamily="34" charset="0"/>
                <a:ea typeface="SimSun" pitchFamily="2" charset="-122"/>
              </a:rPr>
              <a:t>The United Nations </a:t>
            </a:r>
            <a:br>
              <a:rPr kumimoji="0" lang="en-US" altLang="zh-CN" sz="1200" b="1" i="1">
                <a:solidFill>
                  <a:srgbClr val="336699"/>
                </a:solidFill>
                <a:latin typeface="Calibri" pitchFamily="34" charset="0"/>
                <a:ea typeface="SimSun" pitchFamily="2" charset="-122"/>
              </a:rPr>
            </a:br>
            <a:r>
              <a:rPr kumimoji="0" lang="en-US" altLang="zh-CN" sz="1200" b="1" i="1">
                <a:solidFill>
                  <a:srgbClr val="336699"/>
                </a:solidFill>
                <a:latin typeface="Calibri" pitchFamily="34" charset="0"/>
                <a:ea typeface="SimSun" pitchFamily="2" charset="-122"/>
              </a:rPr>
              <a:t>Financial Situation</a:t>
            </a:r>
            <a:endParaRPr kumimoji="0" lang="en-GB" altLang="ja-JP" sz="1200" b="1" i="1">
              <a:solidFill>
                <a:srgbClr val="336699"/>
              </a:solidFill>
              <a:latin typeface="Calibri" pitchFamily="34" charset="0"/>
              <a:ea typeface="ＭＳ Ｐゴシック" pitchFamily="34" charset="-128"/>
            </a:endParaRPr>
          </a:p>
        </p:txBody>
      </p:sp>
      <p:sp>
        <p:nvSpPr>
          <p:cNvPr id="7" name="Rectangle 48">
            <a:extLst>
              <a:ext uri="{FF2B5EF4-FFF2-40B4-BE49-F238E27FC236}">
                <a16:creationId xmlns:a16="http://schemas.microsoft.com/office/drawing/2014/main" id="{B07B735C-007A-474D-ADD0-6CF6CF90C337}"/>
              </a:ext>
            </a:extLst>
          </p:cNvPr>
          <p:cNvSpPr>
            <a:spLocks/>
          </p:cNvSpPr>
          <p:nvPr/>
        </p:nvSpPr>
        <p:spPr bwMode="auto">
          <a:xfrm>
            <a:off x="7543800" y="228609"/>
            <a:ext cx="76200" cy="6503988"/>
          </a:xfrm>
          <a:prstGeom prst="rect">
            <a:avLst/>
          </a:prstGeom>
          <a:solidFill>
            <a:srgbClr val="66003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a:solidFill>
                <a:srgbClr val="FFFFFF"/>
              </a:solidFill>
              <a:latin typeface="Cambria" pitchFamily="18" charset="0"/>
              <a:ea typeface="SimSun" pitchFamily="2" charset="-122"/>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p:txBody>
      </p:sp>
      <p:grpSp>
        <p:nvGrpSpPr>
          <p:cNvPr id="8" name="Group 99">
            <a:extLst>
              <a:ext uri="{FF2B5EF4-FFF2-40B4-BE49-F238E27FC236}">
                <a16:creationId xmlns:a16="http://schemas.microsoft.com/office/drawing/2014/main" id="{6C8E0F4D-2F94-4424-A4DB-76FA0C644EB3}"/>
              </a:ext>
            </a:extLst>
          </p:cNvPr>
          <p:cNvGrpSpPr>
            <a:grpSpLocks/>
          </p:cNvGrpSpPr>
          <p:nvPr/>
        </p:nvGrpSpPr>
        <p:grpSpPr bwMode="auto">
          <a:xfrm>
            <a:off x="7804150" y="2279570"/>
            <a:ext cx="1162050" cy="606425"/>
            <a:chOff x="4824" y="1327"/>
            <a:chExt cx="732" cy="382"/>
          </a:xfrm>
        </p:grpSpPr>
        <p:grpSp>
          <p:nvGrpSpPr>
            <p:cNvPr id="9" name="Group 98">
              <a:extLst>
                <a:ext uri="{FF2B5EF4-FFF2-40B4-BE49-F238E27FC236}">
                  <a16:creationId xmlns:a16="http://schemas.microsoft.com/office/drawing/2014/main" id="{C66C0A9C-E0FB-435B-88BD-E27EDE7C0645}"/>
                </a:ext>
              </a:extLst>
            </p:cNvPr>
            <p:cNvGrpSpPr>
              <a:grpSpLocks/>
            </p:cNvGrpSpPr>
            <p:nvPr/>
          </p:nvGrpSpPr>
          <p:grpSpPr bwMode="auto">
            <a:xfrm>
              <a:off x="4830" y="1327"/>
              <a:ext cx="726" cy="382"/>
              <a:chOff x="4830" y="1327"/>
              <a:chExt cx="726" cy="382"/>
            </a:xfrm>
          </p:grpSpPr>
          <p:sp>
            <p:nvSpPr>
              <p:cNvPr id="11" name="Text Box 92">
                <a:extLst>
                  <a:ext uri="{FF2B5EF4-FFF2-40B4-BE49-F238E27FC236}">
                    <a16:creationId xmlns:a16="http://schemas.microsoft.com/office/drawing/2014/main" id="{8D0CFD4D-3699-4607-BBB9-A390C4F693FF}"/>
                  </a:ext>
                </a:extLst>
              </p:cNvPr>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990033"/>
                    </a:solidFill>
                    <a:latin typeface="Calibri" pitchFamily="34" charset="0"/>
                    <a:ea typeface="ＭＳ Ｐゴシック" pitchFamily="34" charset="-128"/>
                  </a:rPr>
                  <a:t>Regular budget</a:t>
                </a:r>
              </a:p>
            </p:txBody>
          </p:sp>
          <p:sp>
            <p:nvSpPr>
              <p:cNvPr id="12" name="Text Box 94">
                <a:extLst>
                  <a:ext uri="{FF2B5EF4-FFF2-40B4-BE49-F238E27FC236}">
                    <a16:creationId xmlns:a16="http://schemas.microsoft.com/office/drawing/2014/main" id="{72511D0A-2E03-4AB0-930E-664DCC6BA2EA}"/>
                  </a:ext>
                </a:extLst>
              </p:cNvPr>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Peacekeeping</a:t>
                </a:r>
              </a:p>
            </p:txBody>
          </p:sp>
          <p:sp>
            <p:nvSpPr>
              <p:cNvPr id="13" name="Text Box 95">
                <a:extLst>
                  <a:ext uri="{FF2B5EF4-FFF2-40B4-BE49-F238E27FC236}">
                    <a16:creationId xmlns:a16="http://schemas.microsoft.com/office/drawing/2014/main" id="{1BE01228-DF7C-4B97-B679-05722664BA64}"/>
                  </a:ext>
                </a:extLst>
              </p:cNvPr>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B2B2B2"/>
                    </a:solidFill>
                    <a:latin typeface="Calibri" pitchFamily="34" charset="0"/>
                    <a:ea typeface="ＭＳ Ｐゴシック" pitchFamily="34" charset="-128"/>
                  </a:rPr>
                  <a:t>Tribunals</a:t>
                </a:r>
              </a:p>
            </p:txBody>
          </p:sp>
        </p:grpSp>
        <p:sp>
          <p:nvSpPr>
            <p:cNvPr id="10" name="Rectangle 93">
              <a:extLst>
                <a:ext uri="{FF2B5EF4-FFF2-40B4-BE49-F238E27FC236}">
                  <a16:creationId xmlns:a16="http://schemas.microsoft.com/office/drawing/2014/main" id="{8B895AD8-FF42-40F7-8058-6EE364FC7D57}"/>
                </a:ext>
              </a:extLst>
            </p:cNvPr>
            <p:cNvSpPr>
              <a:spLocks noChangeArrowheads="1"/>
            </p:cNvSpPr>
            <p:nvPr/>
          </p:nvSpPr>
          <p:spPr bwMode="auto">
            <a:xfrm flipH="1">
              <a:off x="4824" y="1392"/>
              <a:ext cx="48" cy="48"/>
            </a:xfrm>
            <a:prstGeom prst="rect">
              <a:avLst/>
            </a:prstGeom>
            <a:solidFill>
              <a:srgbClr val="993366"/>
            </a:solidFill>
            <a:ln w="9525">
              <a:solidFill>
                <a:srgbClr val="CC0000"/>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latin typeface="Calibri" pitchFamily="34" charset="0"/>
              </a:endParaRPr>
            </a:p>
          </p:txBody>
        </p:sp>
      </p:grpSp>
      <p:sp>
        <p:nvSpPr>
          <p:cNvPr id="55" name="Text Box 60">
            <a:extLst>
              <a:ext uri="{FF2B5EF4-FFF2-40B4-BE49-F238E27FC236}">
                <a16:creationId xmlns:a16="http://schemas.microsoft.com/office/drawing/2014/main" id="{67769CDF-A517-4E41-8196-A209B88F0B58}"/>
              </a:ext>
            </a:extLst>
          </p:cNvPr>
          <p:cNvSpPr txBox="1">
            <a:spLocks noChangeArrowheads="1"/>
          </p:cNvSpPr>
          <p:nvPr/>
        </p:nvSpPr>
        <p:spPr bwMode="auto">
          <a:xfrm>
            <a:off x="76135" y="735995"/>
            <a:ext cx="16834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2000" dirty="0">
                <a:latin typeface="Calibri" pitchFamily="34" charset="0"/>
                <a:ea typeface="ＭＳ Ｐゴシック" pitchFamily="34" charset="-128"/>
              </a:rPr>
              <a:t>(US$ millions)</a:t>
            </a:r>
          </a:p>
        </p:txBody>
      </p:sp>
      <p:pic>
        <p:nvPicPr>
          <p:cNvPr id="14" name="Picture 13">
            <a:extLst>
              <a:ext uri="{FF2B5EF4-FFF2-40B4-BE49-F238E27FC236}">
                <a16:creationId xmlns:a16="http://schemas.microsoft.com/office/drawing/2014/main" id="{A2146964-F285-4C98-B7B0-E6D5B6AFB548}"/>
              </a:ext>
            </a:extLst>
          </p:cNvPr>
          <p:cNvPicPr>
            <a:picLocks noChangeAspect="1"/>
          </p:cNvPicPr>
          <p:nvPr/>
        </p:nvPicPr>
        <p:blipFill>
          <a:blip r:embed="rId3"/>
          <a:stretch>
            <a:fillRect/>
          </a:stretch>
        </p:blipFill>
        <p:spPr>
          <a:xfrm>
            <a:off x="131325" y="1496916"/>
            <a:ext cx="7377356" cy="3864168"/>
          </a:xfrm>
          <a:prstGeom prst="rect">
            <a:avLst/>
          </a:prstGeom>
        </p:spPr>
      </p:pic>
      <p:sp>
        <p:nvSpPr>
          <p:cNvPr id="16" name="Text Box 20">
            <a:extLst>
              <a:ext uri="{FF2B5EF4-FFF2-40B4-BE49-F238E27FC236}">
                <a16:creationId xmlns:a16="http://schemas.microsoft.com/office/drawing/2014/main" id="{A56ADE42-83F4-4220-A425-DAC0436243B8}"/>
              </a:ext>
            </a:extLst>
          </p:cNvPr>
          <p:cNvSpPr txBox="1">
            <a:spLocks noChangeArrowheads="1"/>
          </p:cNvSpPr>
          <p:nvPr/>
        </p:nvSpPr>
        <p:spPr bwMode="auto">
          <a:xfrm>
            <a:off x="215252" y="5485916"/>
            <a:ext cx="769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marL="285750" indent="-285750" eaLnBrk="1" hangingPunct="1">
              <a:spcBef>
                <a:spcPct val="0"/>
              </a:spcBef>
              <a:buFontTx/>
              <a:buChar char="-"/>
            </a:pPr>
            <a:r>
              <a:rPr kumimoji="0" lang="en-GB" altLang="ja-JP" sz="1600" dirty="0">
                <a:latin typeface="Calibri" pitchFamily="34" charset="0"/>
                <a:ea typeface="ＭＳ Ｐゴシック" pitchFamily="34" charset="-128"/>
              </a:rPr>
              <a:t>Cash deficit as of 30 September 2018 is $365 million.</a:t>
            </a:r>
          </a:p>
          <a:p>
            <a:pPr marL="285750" indent="-285750" eaLnBrk="1" hangingPunct="1">
              <a:spcBef>
                <a:spcPct val="0"/>
              </a:spcBef>
              <a:buFontTx/>
              <a:buChar char="-"/>
            </a:pPr>
            <a:r>
              <a:rPr kumimoji="0" lang="en-GB" altLang="ja-JP" sz="1600" dirty="0">
                <a:latin typeface="Calibri" pitchFamily="34" charset="0"/>
                <a:ea typeface="ＭＳ Ｐゴシック" pitchFamily="34" charset="-128"/>
              </a:rPr>
              <a:t>Working Capital Fund of $150 million and Special Account of $203 million have been exhausted.  </a:t>
            </a:r>
          </a:p>
        </p:txBody>
      </p:sp>
    </p:spTree>
    <p:extLst>
      <p:ext uri="{BB962C8B-B14F-4D97-AF65-F5344CB8AC3E}">
        <p14:creationId xmlns:p14="http://schemas.microsoft.com/office/powerpoint/2010/main" val="838548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96" name="Line 9"/>
          <p:cNvSpPr>
            <a:spLocks noChangeShapeType="1"/>
          </p:cNvSpPr>
          <p:nvPr/>
        </p:nvSpPr>
        <p:spPr bwMode="auto">
          <a:xfrm>
            <a:off x="152400" y="9144000"/>
            <a:ext cx="1487488" cy="0"/>
          </a:xfrm>
          <a:prstGeom prst="line">
            <a:avLst/>
          </a:prstGeom>
          <a:noFill/>
          <a:ln w="9525">
            <a:noFill/>
            <a:round/>
            <a:headEnd/>
            <a:tailEnd/>
          </a:ln>
        </p:spPr>
        <p:txBody>
          <a:bodyPr wrap="none"/>
          <a:lstStyle/>
          <a:p>
            <a:endParaRPr lang="en-US"/>
          </a:p>
        </p:txBody>
      </p:sp>
      <p:sp>
        <p:nvSpPr>
          <p:cNvPr id="25697" name="Line 10"/>
          <p:cNvSpPr>
            <a:spLocks noChangeShapeType="1"/>
          </p:cNvSpPr>
          <p:nvPr/>
        </p:nvSpPr>
        <p:spPr bwMode="auto">
          <a:xfrm>
            <a:off x="152400" y="1447800"/>
            <a:ext cx="0" cy="7696200"/>
          </a:xfrm>
          <a:prstGeom prst="line">
            <a:avLst/>
          </a:prstGeom>
          <a:noFill/>
          <a:ln w="9525">
            <a:noFill/>
            <a:round/>
            <a:headEnd/>
            <a:tailEnd/>
          </a:ln>
        </p:spPr>
        <p:txBody>
          <a:bodyPr wrap="none"/>
          <a:lstStyle/>
          <a:p>
            <a:endParaRPr lang="en-US"/>
          </a:p>
        </p:txBody>
      </p:sp>
      <p:sp>
        <p:nvSpPr>
          <p:cNvPr id="25698" name="Line 11"/>
          <p:cNvSpPr>
            <a:spLocks noChangeShapeType="1"/>
          </p:cNvSpPr>
          <p:nvPr/>
        </p:nvSpPr>
        <p:spPr bwMode="auto">
          <a:xfrm>
            <a:off x="7924800" y="1447800"/>
            <a:ext cx="0" cy="7696200"/>
          </a:xfrm>
          <a:prstGeom prst="line">
            <a:avLst/>
          </a:prstGeom>
          <a:noFill/>
          <a:ln w="9525">
            <a:noFill/>
            <a:round/>
            <a:headEnd/>
            <a:tailEnd/>
          </a:ln>
        </p:spPr>
        <p:txBody>
          <a:bodyPr wrap="none"/>
          <a:lstStyle/>
          <a:p>
            <a:endParaRPr lang="en-US"/>
          </a:p>
        </p:txBody>
      </p:sp>
      <p:sp>
        <p:nvSpPr>
          <p:cNvPr id="25700" name="Line 13"/>
          <p:cNvSpPr>
            <a:spLocks noChangeShapeType="1"/>
          </p:cNvSpPr>
          <p:nvPr/>
        </p:nvSpPr>
        <p:spPr bwMode="auto">
          <a:xfrm>
            <a:off x="1639889" y="9144000"/>
            <a:ext cx="1558925" cy="0"/>
          </a:xfrm>
          <a:prstGeom prst="line">
            <a:avLst/>
          </a:prstGeom>
          <a:noFill/>
          <a:ln w="9525">
            <a:noFill/>
            <a:round/>
            <a:headEnd/>
            <a:tailEnd/>
          </a:ln>
        </p:spPr>
        <p:txBody>
          <a:bodyPr wrap="none"/>
          <a:lstStyle/>
          <a:p>
            <a:endParaRPr lang="en-US"/>
          </a:p>
        </p:txBody>
      </p:sp>
      <p:sp>
        <p:nvSpPr>
          <p:cNvPr id="25702" name="Line 15"/>
          <p:cNvSpPr>
            <a:spLocks noChangeShapeType="1"/>
          </p:cNvSpPr>
          <p:nvPr/>
        </p:nvSpPr>
        <p:spPr bwMode="auto">
          <a:xfrm>
            <a:off x="3198843" y="9144000"/>
            <a:ext cx="1558925" cy="0"/>
          </a:xfrm>
          <a:prstGeom prst="line">
            <a:avLst/>
          </a:prstGeom>
          <a:noFill/>
          <a:ln w="9525">
            <a:noFill/>
            <a:round/>
            <a:headEnd/>
            <a:tailEnd/>
          </a:ln>
        </p:spPr>
        <p:txBody>
          <a:bodyPr wrap="none"/>
          <a:lstStyle/>
          <a:p>
            <a:endParaRPr lang="en-US"/>
          </a:p>
        </p:txBody>
      </p:sp>
      <p:sp>
        <p:nvSpPr>
          <p:cNvPr id="25704" name="Line 17"/>
          <p:cNvSpPr>
            <a:spLocks noChangeShapeType="1"/>
          </p:cNvSpPr>
          <p:nvPr/>
        </p:nvSpPr>
        <p:spPr bwMode="auto">
          <a:xfrm>
            <a:off x="4757745" y="9144000"/>
            <a:ext cx="1557337" cy="0"/>
          </a:xfrm>
          <a:prstGeom prst="line">
            <a:avLst/>
          </a:prstGeom>
          <a:noFill/>
          <a:ln w="9525">
            <a:noFill/>
            <a:round/>
            <a:headEnd/>
            <a:tailEnd/>
          </a:ln>
        </p:spPr>
        <p:txBody>
          <a:bodyPr wrap="none"/>
          <a:lstStyle/>
          <a:p>
            <a:endParaRPr lang="en-US"/>
          </a:p>
        </p:txBody>
      </p:sp>
      <p:sp>
        <p:nvSpPr>
          <p:cNvPr id="25706" name="Line 19"/>
          <p:cNvSpPr>
            <a:spLocks noChangeShapeType="1"/>
          </p:cNvSpPr>
          <p:nvPr/>
        </p:nvSpPr>
        <p:spPr bwMode="auto">
          <a:xfrm>
            <a:off x="6315095" y="9144000"/>
            <a:ext cx="1609725" cy="0"/>
          </a:xfrm>
          <a:prstGeom prst="line">
            <a:avLst/>
          </a:prstGeom>
          <a:noFill/>
          <a:ln w="9525">
            <a:noFill/>
            <a:round/>
            <a:headEnd/>
            <a:tailEnd/>
          </a:ln>
        </p:spPr>
        <p:txBody>
          <a:bodyPr wrap="none"/>
          <a:lstStyle/>
          <a:p>
            <a:endParaRPr lang="en-US"/>
          </a:p>
        </p:txBody>
      </p:sp>
      <p:sp>
        <p:nvSpPr>
          <p:cNvPr id="25711" name="Line 9"/>
          <p:cNvSpPr>
            <a:spLocks noChangeShapeType="1"/>
          </p:cNvSpPr>
          <p:nvPr/>
        </p:nvSpPr>
        <p:spPr bwMode="auto">
          <a:xfrm>
            <a:off x="152400" y="9144000"/>
            <a:ext cx="1487488" cy="0"/>
          </a:xfrm>
          <a:prstGeom prst="line">
            <a:avLst/>
          </a:prstGeom>
          <a:noFill/>
          <a:ln w="9525">
            <a:noFill/>
            <a:round/>
            <a:headEnd/>
            <a:tailEnd/>
          </a:ln>
        </p:spPr>
        <p:txBody>
          <a:bodyPr wrap="none"/>
          <a:lstStyle/>
          <a:p>
            <a:endParaRPr lang="en-US"/>
          </a:p>
        </p:txBody>
      </p:sp>
      <p:sp>
        <p:nvSpPr>
          <p:cNvPr id="25712" name="Line 10"/>
          <p:cNvSpPr>
            <a:spLocks noChangeShapeType="1"/>
          </p:cNvSpPr>
          <p:nvPr/>
        </p:nvSpPr>
        <p:spPr bwMode="auto">
          <a:xfrm>
            <a:off x="152400" y="1447800"/>
            <a:ext cx="0" cy="7696200"/>
          </a:xfrm>
          <a:prstGeom prst="line">
            <a:avLst/>
          </a:prstGeom>
          <a:noFill/>
          <a:ln w="9525">
            <a:noFill/>
            <a:round/>
            <a:headEnd/>
            <a:tailEnd/>
          </a:ln>
        </p:spPr>
        <p:txBody>
          <a:bodyPr wrap="none"/>
          <a:lstStyle/>
          <a:p>
            <a:endParaRPr lang="en-US"/>
          </a:p>
        </p:txBody>
      </p:sp>
      <p:sp>
        <p:nvSpPr>
          <p:cNvPr id="25713" name="Line 11"/>
          <p:cNvSpPr>
            <a:spLocks noChangeShapeType="1"/>
          </p:cNvSpPr>
          <p:nvPr/>
        </p:nvSpPr>
        <p:spPr bwMode="auto">
          <a:xfrm>
            <a:off x="7924800" y="1447800"/>
            <a:ext cx="0" cy="7696200"/>
          </a:xfrm>
          <a:prstGeom prst="line">
            <a:avLst/>
          </a:prstGeom>
          <a:noFill/>
          <a:ln w="9525">
            <a:noFill/>
            <a:round/>
            <a:headEnd/>
            <a:tailEnd/>
          </a:ln>
        </p:spPr>
        <p:txBody>
          <a:bodyPr wrap="none"/>
          <a:lstStyle/>
          <a:p>
            <a:endParaRPr lang="en-US"/>
          </a:p>
        </p:txBody>
      </p:sp>
      <p:sp>
        <p:nvSpPr>
          <p:cNvPr id="25715" name="Line 13"/>
          <p:cNvSpPr>
            <a:spLocks noChangeShapeType="1"/>
          </p:cNvSpPr>
          <p:nvPr/>
        </p:nvSpPr>
        <p:spPr bwMode="auto">
          <a:xfrm>
            <a:off x="1639889" y="9144000"/>
            <a:ext cx="1558925" cy="0"/>
          </a:xfrm>
          <a:prstGeom prst="line">
            <a:avLst/>
          </a:prstGeom>
          <a:noFill/>
          <a:ln w="9525">
            <a:noFill/>
            <a:round/>
            <a:headEnd/>
            <a:tailEnd/>
          </a:ln>
        </p:spPr>
        <p:txBody>
          <a:bodyPr wrap="none"/>
          <a:lstStyle/>
          <a:p>
            <a:endParaRPr lang="en-US"/>
          </a:p>
        </p:txBody>
      </p:sp>
      <p:sp>
        <p:nvSpPr>
          <p:cNvPr id="25717" name="Line 15"/>
          <p:cNvSpPr>
            <a:spLocks noChangeShapeType="1"/>
          </p:cNvSpPr>
          <p:nvPr/>
        </p:nvSpPr>
        <p:spPr bwMode="auto">
          <a:xfrm>
            <a:off x="3198843" y="9144000"/>
            <a:ext cx="1558925" cy="0"/>
          </a:xfrm>
          <a:prstGeom prst="line">
            <a:avLst/>
          </a:prstGeom>
          <a:noFill/>
          <a:ln w="9525">
            <a:noFill/>
            <a:round/>
            <a:headEnd/>
            <a:tailEnd/>
          </a:ln>
        </p:spPr>
        <p:txBody>
          <a:bodyPr wrap="none"/>
          <a:lstStyle/>
          <a:p>
            <a:endParaRPr lang="en-US"/>
          </a:p>
        </p:txBody>
      </p:sp>
      <p:sp>
        <p:nvSpPr>
          <p:cNvPr id="25719" name="Line 17"/>
          <p:cNvSpPr>
            <a:spLocks noChangeShapeType="1"/>
          </p:cNvSpPr>
          <p:nvPr/>
        </p:nvSpPr>
        <p:spPr bwMode="auto">
          <a:xfrm>
            <a:off x="4757745" y="9144000"/>
            <a:ext cx="1557337" cy="0"/>
          </a:xfrm>
          <a:prstGeom prst="line">
            <a:avLst/>
          </a:prstGeom>
          <a:noFill/>
          <a:ln w="9525">
            <a:noFill/>
            <a:round/>
            <a:headEnd/>
            <a:tailEnd/>
          </a:ln>
        </p:spPr>
        <p:txBody>
          <a:bodyPr wrap="none"/>
          <a:lstStyle/>
          <a:p>
            <a:endParaRPr lang="en-US"/>
          </a:p>
        </p:txBody>
      </p:sp>
      <p:sp>
        <p:nvSpPr>
          <p:cNvPr id="25721" name="Line 19"/>
          <p:cNvSpPr>
            <a:spLocks noChangeShapeType="1"/>
          </p:cNvSpPr>
          <p:nvPr/>
        </p:nvSpPr>
        <p:spPr bwMode="auto">
          <a:xfrm>
            <a:off x="6315095" y="9144000"/>
            <a:ext cx="1609725" cy="0"/>
          </a:xfrm>
          <a:prstGeom prst="line">
            <a:avLst/>
          </a:prstGeom>
          <a:noFill/>
          <a:ln w="9525">
            <a:noFill/>
            <a:round/>
            <a:headEnd/>
            <a:tailEnd/>
          </a:ln>
        </p:spPr>
        <p:txBody>
          <a:bodyPr wrap="none"/>
          <a:lstStyle/>
          <a:p>
            <a:endParaRPr lang="en-US"/>
          </a:p>
        </p:txBody>
      </p:sp>
      <p:sp>
        <p:nvSpPr>
          <p:cNvPr id="67" name="Text Box 7"/>
          <p:cNvSpPr txBox="1">
            <a:spLocks noChangeArrowheads="1"/>
          </p:cNvSpPr>
          <p:nvPr/>
        </p:nvSpPr>
        <p:spPr bwMode="auto">
          <a:xfrm>
            <a:off x="1127125" y="5141913"/>
            <a:ext cx="184150" cy="366712"/>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68" name="Line 8"/>
          <p:cNvSpPr>
            <a:spLocks noChangeShapeType="1"/>
          </p:cNvSpPr>
          <p:nvPr/>
        </p:nvSpPr>
        <p:spPr bwMode="auto">
          <a:xfrm>
            <a:off x="152400" y="1447800"/>
            <a:ext cx="1487488" cy="0"/>
          </a:xfrm>
          <a:prstGeom prst="line">
            <a:avLst/>
          </a:prstGeom>
          <a:noFill/>
          <a:ln w="9525">
            <a:noFill/>
            <a:round/>
            <a:headEnd/>
            <a:tailEnd/>
          </a:ln>
        </p:spPr>
        <p:txBody>
          <a:bodyPr wrap="none"/>
          <a:lstStyle/>
          <a:p>
            <a:endParaRPr lang="en-US"/>
          </a:p>
        </p:txBody>
      </p:sp>
      <p:sp>
        <p:nvSpPr>
          <p:cNvPr id="69" name="Line 12"/>
          <p:cNvSpPr>
            <a:spLocks noChangeShapeType="1"/>
          </p:cNvSpPr>
          <p:nvPr/>
        </p:nvSpPr>
        <p:spPr bwMode="auto">
          <a:xfrm>
            <a:off x="1639889" y="1447800"/>
            <a:ext cx="1558925" cy="0"/>
          </a:xfrm>
          <a:prstGeom prst="line">
            <a:avLst/>
          </a:prstGeom>
          <a:noFill/>
          <a:ln w="9525">
            <a:noFill/>
            <a:round/>
            <a:headEnd/>
            <a:tailEnd/>
          </a:ln>
        </p:spPr>
        <p:txBody>
          <a:bodyPr wrap="none"/>
          <a:lstStyle/>
          <a:p>
            <a:endParaRPr lang="en-US"/>
          </a:p>
        </p:txBody>
      </p:sp>
      <p:sp>
        <p:nvSpPr>
          <p:cNvPr id="70" name="Line 14"/>
          <p:cNvSpPr>
            <a:spLocks noChangeShapeType="1"/>
          </p:cNvSpPr>
          <p:nvPr/>
        </p:nvSpPr>
        <p:spPr bwMode="auto">
          <a:xfrm>
            <a:off x="3198843" y="1447800"/>
            <a:ext cx="1558925" cy="0"/>
          </a:xfrm>
          <a:prstGeom prst="line">
            <a:avLst/>
          </a:prstGeom>
          <a:noFill/>
          <a:ln w="9525">
            <a:noFill/>
            <a:round/>
            <a:headEnd/>
            <a:tailEnd/>
          </a:ln>
        </p:spPr>
        <p:txBody>
          <a:bodyPr wrap="none"/>
          <a:lstStyle/>
          <a:p>
            <a:endParaRPr lang="en-US"/>
          </a:p>
        </p:txBody>
      </p:sp>
      <p:sp>
        <p:nvSpPr>
          <p:cNvPr id="71" name="Line 16"/>
          <p:cNvSpPr>
            <a:spLocks noChangeShapeType="1"/>
          </p:cNvSpPr>
          <p:nvPr/>
        </p:nvSpPr>
        <p:spPr bwMode="auto">
          <a:xfrm>
            <a:off x="4757745" y="1447800"/>
            <a:ext cx="1557337" cy="0"/>
          </a:xfrm>
          <a:prstGeom prst="line">
            <a:avLst/>
          </a:prstGeom>
          <a:noFill/>
          <a:ln w="9525">
            <a:noFill/>
            <a:round/>
            <a:headEnd/>
            <a:tailEnd/>
          </a:ln>
        </p:spPr>
        <p:txBody>
          <a:bodyPr wrap="none"/>
          <a:lstStyle/>
          <a:p>
            <a:endParaRPr lang="en-US"/>
          </a:p>
        </p:txBody>
      </p:sp>
      <p:sp>
        <p:nvSpPr>
          <p:cNvPr id="72" name="Line 18"/>
          <p:cNvSpPr>
            <a:spLocks noChangeShapeType="1"/>
          </p:cNvSpPr>
          <p:nvPr/>
        </p:nvSpPr>
        <p:spPr bwMode="auto">
          <a:xfrm>
            <a:off x="6315095" y="1447800"/>
            <a:ext cx="1609725" cy="0"/>
          </a:xfrm>
          <a:prstGeom prst="line">
            <a:avLst/>
          </a:prstGeom>
          <a:noFill/>
          <a:ln w="9525">
            <a:noFill/>
            <a:round/>
            <a:headEnd/>
            <a:tailEnd/>
          </a:ln>
        </p:spPr>
        <p:txBody>
          <a:bodyPr wrap="none"/>
          <a:lstStyle/>
          <a:p>
            <a:endParaRPr lang="en-US"/>
          </a:p>
        </p:txBody>
      </p:sp>
      <p:sp>
        <p:nvSpPr>
          <p:cNvPr id="73" name="Rectangle 6"/>
          <p:cNvSpPr txBox="1">
            <a:spLocks noGrp="1" noChangeArrowheads="1"/>
          </p:cNvSpPr>
          <p:nvPr/>
        </p:nvSpPr>
        <p:spPr bwMode="auto">
          <a:xfrm>
            <a:off x="6515100" y="6229350"/>
            <a:ext cx="2133600" cy="476250"/>
          </a:xfrm>
          <a:prstGeom prst="rect">
            <a:avLst/>
          </a:prstGeom>
          <a:noFill/>
          <a:ln w="9525">
            <a:noFill/>
            <a:miter lim="800000"/>
            <a:headEnd/>
            <a:tailEnd/>
          </a:ln>
        </p:spPr>
        <p:txBody>
          <a:bodyPr/>
          <a:lstStyle/>
          <a:p>
            <a:pPr algn="r"/>
            <a:r>
              <a:rPr lang="en-US" altLang="en-US" sz="1400" dirty="0"/>
              <a:t>19</a:t>
            </a:r>
            <a:endParaRPr lang="en-GB" altLang="en-US" sz="1400" dirty="0"/>
          </a:p>
        </p:txBody>
      </p:sp>
      <p:sp>
        <p:nvSpPr>
          <p:cNvPr id="74" name="Text Box 7"/>
          <p:cNvSpPr txBox="1">
            <a:spLocks noChangeArrowheads="1"/>
          </p:cNvSpPr>
          <p:nvPr/>
        </p:nvSpPr>
        <p:spPr bwMode="auto">
          <a:xfrm>
            <a:off x="1127125" y="5141913"/>
            <a:ext cx="184150" cy="366712"/>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75" name="Line 8"/>
          <p:cNvSpPr>
            <a:spLocks noChangeShapeType="1"/>
          </p:cNvSpPr>
          <p:nvPr/>
        </p:nvSpPr>
        <p:spPr bwMode="auto">
          <a:xfrm>
            <a:off x="152400" y="1447800"/>
            <a:ext cx="1487488" cy="0"/>
          </a:xfrm>
          <a:prstGeom prst="line">
            <a:avLst/>
          </a:prstGeom>
          <a:noFill/>
          <a:ln w="9525">
            <a:noFill/>
            <a:round/>
            <a:headEnd/>
            <a:tailEnd/>
          </a:ln>
        </p:spPr>
        <p:txBody>
          <a:bodyPr wrap="none"/>
          <a:lstStyle/>
          <a:p>
            <a:endParaRPr lang="en-US"/>
          </a:p>
        </p:txBody>
      </p:sp>
      <p:sp>
        <p:nvSpPr>
          <p:cNvPr id="76" name="Line 12"/>
          <p:cNvSpPr>
            <a:spLocks noChangeShapeType="1"/>
          </p:cNvSpPr>
          <p:nvPr/>
        </p:nvSpPr>
        <p:spPr bwMode="auto">
          <a:xfrm>
            <a:off x="1639889" y="1447800"/>
            <a:ext cx="1558925" cy="0"/>
          </a:xfrm>
          <a:prstGeom prst="line">
            <a:avLst/>
          </a:prstGeom>
          <a:noFill/>
          <a:ln w="9525">
            <a:noFill/>
            <a:round/>
            <a:headEnd/>
            <a:tailEnd/>
          </a:ln>
        </p:spPr>
        <p:txBody>
          <a:bodyPr wrap="none"/>
          <a:lstStyle/>
          <a:p>
            <a:endParaRPr lang="en-US"/>
          </a:p>
        </p:txBody>
      </p:sp>
      <p:sp>
        <p:nvSpPr>
          <p:cNvPr id="77" name="Line 14"/>
          <p:cNvSpPr>
            <a:spLocks noChangeShapeType="1"/>
          </p:cNvSpPr>
          <p:nvPr/>
        </p:nvSpPr>
        <p:spPr bwMode="auto">
          <a:xfrm>
            <a:off x="3198843" y="1447800"/>
            <a:ext cx="1558925" cy="0"/>
          </a:xfrm>
          <a:prstGeom prst="line">
            <a:avLst/>
          </a:prstGeom>
          <a:noFill/>
          <a:ln w="9525">
            <a:noFill/>
            <a:round/>
            <a:headEnd/>
            <a:tailEnd/>
          </a:ln>
        </p:spPr>
        <p:txBody>
          <a:bodyPr wrap="none"/>
          <a:lstStyle/>
          <a:p>
            <a:endParaRPr lang="en-US"/>
          </a:p>
        </p:txBody>
      </p:sp>
      <p:sp>
        <p:nvSpPr>
          <p:cNvPr id="78" name="Line 16"/>
          <p:cNvSpPr>
            <a:spLocks noChangeShapeType="1"/>
          </p:cNvSpPr>
          <p:nvPr/>
        </p:nvSpPr>
        <p:spPr bwMode="auto">
          <a:xfrm>
            <a:off x="4757745" y="1447800"/>
            <a:ext cx="1557337" cy="0"/>
          </a:xfrm>
          <a:prstGeom prst="line">
            <a:avLst/>
          </a:prstGeom>
          <a:noFill/>
          <a:ln w="9525">
            <a:noFill/>
            <a:round/>
            <a:headEnd/>
            <a:tailEnd/>
          </a:ln>
        </p:spPr>
        <p:txBody>
          <a:bodyPr wrap="none"/>
          <a:lstStyle/>
          <a:p>
            <a:endParaRPr lang="en-US"/>
          </a:p>
        </p:txBody>
      </p:sp>
      <p:sp>
        <p:nvSpPr>
          <p:cNvPr id="79" name="Line 18"/>
          <p:cNvSpPr>
            <a:spLocks noChangeShapeType="1"/>
          </p:cNvSpPr>
          <p:nvPr/>
        </p:nvSpPr>
        <p:spPr bwMode="auto">
          <a:xfrm>
            <a:off x="6315095" y="1447800"/>
            <a:ext cx="1609725" cy="0"/>
          </a:xfrm>
          <a:prstGeom prst="line">
            <a:avLst/>
          </a:prstGeom>
          <a:noFill/>
          <a:ln w="9525">
            <a:noFill/>
            <a:round/>
            <a:headEnd/>
            <a:tailEnd/>
          </a:ln>
        </p:spPr>
        <p:txBody>
          <a:bodyPr wrap="none"/>
          <a:lstStyle/>
          <a:p>
            <a:endParaRPr lang="en-US"/>
          </a:p>
        </p:txBody>
      </p:sp>
      <p:pic>
        <p:nvPicPr>
          <p:cNvPr id="80" name="Picture 4"/>
          <p:cNvPicPr>
            <a:picLocks noChangeAspect="1" noChangeArrowheads="1"/>
          </p:cNvPicPr>
          <p:nvPr/>
        </p:nvPicPr>
        <p:blipFill>
          <a:blip r:embed="rId2"/>
          <a:srcRect/>
          <a:stretch>
            <a:fillRect/>
          </a:stretch>
        </p:blipFill>
        <p:spPr bwMode="auto">
          <a:xfrm>
            <a:off x="7772400" y="381000"/>
            <a:ext cx="1066800" cy="960438"/>
          </a:xfrm>
          <a:prstGeom prst="rect">
            <a:avLst/>
          </a:prstGeom>
          <a:noFill/>
          <a:ln w="9525">
            <a:noFill/>
            <a:miter lim="800000"/>
            <a:headEnd/>
            <a:tailEnd/>
          </a:ln>
        </p:spPr>
      </p:pic>
      <p:sp>
        <p:nvSpPr>
          <p:cNvPr id="81" name="Rectangle 48"/>
          <p:cNvSpPr>
            <a:spLocks/>
          </p:cNvSpPr>
          <p:nvPr/>
        </p:nvSpPr>
        <p:spPr bwMode="auto">
          <a:xfrm>
            <a:off x="7543800" y="201613"/>
            <a:ext cx="76200" cy="6503987"/>
          </a:xfrm>
          <a:prstGeom prst="rect">
            <a:avLst/>
          </a:prstGeom>
          <a:solidFill>
            <a:srgbClr val="009900"/>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sp>
        <p:nvSpPr>
          <p:cNvPr id="82" name="Text Box 6"/>
          <p:cNvSpPr txBox="1">
            <a:spLocks noChangeArrowheads="1"/>
          </p:cNvSpPr>
          <p:nvPr/>
        </p:nvSpPr>
        <p:spPr bwMode="auto">
          <a:xfrm>
            <a:off x="7664450" y="1447800"/>
            <a:ext cx="1441450" cy="457200"/>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en-US" sz="1200" b="1" i="1">
              <a:solidFill>
                <a:srgbClr val="336699"/>
              </a:solidFill>
            </a:endParaRPr>
          </a:p>
        </p:txBody>
      </p:sp>
      <p:grpSp>
        <p:nvGrpSpPr>
          <p:cNvPr id="83" name="Group 36"/>
          <p:cNvGrpSpPr>
            <a:grpSpLocks/>
          </p:cNvGrpSpPr>
          <p:nvPr/>
        </p:nvGrpSpPr>
        <p:grpSpPr bwMode="auto">
          <a:xfrm>
            <a:off x="7658115" y="2106614"/>
            <a:ext cx="1162050" cy="606425"/>
            <a:chOff x="7658100" y="2106614"/>
            <a:chExt cx="1162050" cy="606425"/>
          </a:xfrm>
        </p:grpSpPr>
        <p:grpSp>
          <p:nvGrpSpPr>
            <p:cNvPr id="84" name="Group 58"/>
            <p:cNvGrpSpPr>
              <a:grpSpLocks/>
            </p:cNvGrpSpPr>
            <p:nvPr/>
          </p:nvGrpSpPr>
          <p:grpSpPr bwMode="auto">
            <a:xfrm>
              <a:off x="7667625" y="2106614"/>
              <a:ext cx="1152525" cy="606425"/>
              <a:chOff x="4830" y="1327"/>
              <a:chExt cx="726" cy="382"/>
            </a:xfrm>
          </p:grpSpPr>
          <p:sp>
            <p:nvSpPr>
              <p:cNvPr id="86" name="Text Box 59"/>
              <p:cNvSpPr txBox="1">
                <a:spLocks noChangeArrowheads="1"/>
              </p:cNvSpPr>
              <p:nvPr/>
            </p:nvSpPr>
            <p:spPr bwMode="auto">
              <a:xfrm>
                <a:off x="4830" y="1327"/>
                <a:ext cx="726" cy="173"/>
              </a:xfrm>
              <a:prstGeom prst="rect">
                <a:avLst/>
              </a:prstGeom>
              <a:noFill/>
              <a:ln w="9525">
                <a:noFill/>
                <a:miter lim="800000"/>
                <a:headEnd/>
                <a:tailEnd/>
              </a:ln>
            </p:spPr>
            <p:txBody>
              <a:bodyPr wrap="none">
                <a:spAutoFit/>
              </a:bodyPr>
              <a:lstStyle/>
              <a:p>
                <a:r>
                  <a:rPr lang="en-US" altLang="en-US" sz="1200" b="1">
                    <a:solidFill>
                      <a:srgbClr val="B2B2B2"/>
                    </a:solidFill>
                  </a:rPr>
                  <a:t>Regular budget</a:t>
                </a:r>
              </a:p>
            </p:txBody>
          </p:sp>
          <p:sp>
            <p:nvSpPr>
              <p:cNvPr id="87" name="Text Box 60"/>
              <p:cNvSpPr txBox="1">
                <a:spLocks noChangeArrowheads="1"/>
              </p:cNvSpPr>
              <p:nvPr/>
            </p:nvSpPr>
            <p:spPr bwMode="auto">
              <a:xfrm>
                <a:off x="4830" y="1429"/>
                <a:ext cx="666" cy="173"/>
              </a:xfrm>
              <a:prstGeom prst="rect">
                <a:avLst/>
              </a:prstGeom>
              <a:noFill/>
              <a:ln w="9525">
                <a:noFill/>
                <a:miter lim="800000"/>
                <a:headEnd/>
                <a:tailEnd/>
              </a:ln>
            </p:spPr>
            <p:txBody>
              <a:bodyPr wrap="none">
                <a:spAutoFit/>
              </a:bodyPr>
              <a:lstStyle/>
              <a:p>
                <a:r>
                  <a:rPr lang="en-US" altLang="en-US" sz="1200" b="1">
                    <a:solidFill>
                      <a:srgbClr val="B2B2B2"/>
                    </a:solidFill>
                  </a:rPr>
                  <a:t>Peacekeeping</a:t>
                </a:r>
              </a:p>
            </p:txBody>
          </p:sp>
          <p:sp>
            <p:nvSpPr>
              <p:cNvPr id="88" name="Text Box 61"/>
              <p:cNvSpPr txBox="1">
                <a:spLocks noChangeArrowheads="1"/>
              </p:cNvSpPr>
              <p:nvPr/>
            </p:nvSpPr>
            <p:spPr bwMode="auto">
              <a:xfrm>
                <a:off x="4830" y="1536"/>
                <a:ext cx="487" cy="173"/>
              </a:xfrm>
              <a:prstGeom prst="rect">
                <a:avLst/>
              </a:prstGeom>
              <a:noFill/>
              <a:ln w="9525">
                <a:noFill/>
                <a:miter lim="800000"/>
                <a:headEnd/>
                <a:tailEnd/>
              </a:ln>
            </p:spPr>
            <p:txBody>
              <a:bodyPr wrap="none">
                <a:spAutoFit/>
              </a:bodyPr>
              <a:lstStyle/>
              <a:p>
                <a:r>
                  <a:rPr lang="en-US" altLang="en-US" sz="1200" b="1">
                    <a:solidFill>
                      <a:srgbClr val="009900"/>
                    </a:solidFill>
                  </a:rPr>
                  <a:t>Tribunals</a:t>
                </a:r>
              </a:p>
            </p:txBody>
          </p:sp>
        </p:grpSp>
        <p:sp>
          <p:nvSpPr>
            <p:cNvPr id="85" name="Rectangle 63"/>
            <p:cNvSpPr>
              <a:spLocks noChangeArrowheads="1"/>
            </p:cNvSpPr>
            <p:nvPr/>
          </p:nvSpPr>
          <p:spPr bwMode="auto">
            <a:xfrm flipH="1">
              <a:off x="7658100" y="2535715"/>
              <a:ext cx="76200" cy="76200"/>
            </a:xfrm>
            <a:prstGeom prst="rect">
              <a:avLst/>
            </a:prstGeom>
            <a:solidFill>
              <a:srgbClr val="009900"/>
            </a:solidFill>
            <a:ln w="9525">
              <a:solidFill>
                <a:srgbClr val="009900"/>
              </a:solidFill>
              <a:miter lim="800000"/>
              <a:headEnd/>
              <a:tailEnd/>
            </a:ln>
          </p:spPr>
          <p:txBody>
            <a:bodyPr wrap="none" anchor="ctr"/>
            <a:lstStyle/>
            <a:p>
              <a:endParaRPr lang="en-US" altLang="en-US" sz="1800"/>
            </a:p>
          </p:txBody>
        </p:sp>
      </p:grpSp>
      <p:sp>
        <p:nvSpPr>
          <p:cNvPr id="43" name="Text Box 2"/>
          <p:cNvSpPr txBox="1">
            <a:spLocks noChangeArrowheads="1"/>
          </p:cNvSpPr>
          <p:nvPr/>
        </p:nvSpPr>
        <p:spPr bwMode="auto">
          <a:xfrm>
            <a:off x="152400" y="0"/>
            <a:ext cx="6432210" cy="954107"/>
          </a:xfrm>
          <a:prstGeom prst="rect">
            <a:avLst/>
          </a:prstGeom>
          <a:noFill/>
          <a:ln w="9525">
            <a:noFill/>
            <a:miter lim="800000"/>
            <a:headEnd/>
            <a:tailEnd/>
          </a:ln>
        </p:spPr>
        <p:txBody>
          <a:bodyPr wrap="none">
            <a:spAutoFit/>
          </a:bodyPr>
          <a:lstStyle/>
          <a:p>
            <a:r>
              <a:rPr lang="en-GB" altLang="ja-JP" sz="3600" dirty="0">
                <a:ea typeface="ＭＳ Ｐゴシック" pitchFamily="34" charset="-128"/>
              </a:rPr>
              <a:t>Chart 19 - </a:t>
            </a:r>
            <a:r>
              <a:rPr lang="en-GB" altLang="en-US" sz="3600" dirty="0">
                <a:solidFill>
                  <a:srgbClr val="009900"/>
                </a:solidFill>
              </a:rPr>
              <a:t>Tribunals Cash Position</a:t>
            </a:r>
            <a:br>
              <a:rPr lang="en-GB" altLang="en-US" sz="3600" dirty="0">
                <a:solidFill>
                  <a:srgbClr val="009900"/>
                </a:solidFill>
              </a:rPr>
            </a:br>
            <a:r>
              <a:rPr lang="en-US" altLang="en-US" sz="2000" dirty="0"/>
              <a:t>Actual Figures for Tribunals for 2016-2018 </a:t>
            </a:r>
            <a:r>
              <a:rPr lang="en-GB" altLang="ja-JP" sz="2000" dirty="0">
                <a:ea typeface="ＭＳ Ｐゴシック" charset="-128"/>
              </a:rPr>
              <a:t>(US$ millions)</a:t>
            </a:r>
            <a:endParaRPr lang="en-GB" altLang="en-US" sz="2000" dirty="0">
              <a:solidFill>
                <a:srgbClr val="009900"/>
              </a:solidFill>
            </a:endParaRPr>
          </a:p>
        </p:txBody>
      </p:sp>
      <p:graphicFrame>
        <p:nvGraphicFramePr>
          <p:cNvPr id="40" name="Object 1">
            <a:extLst>
              <a:ext uri="{FF2B5EF4-FFF2-40B4-BE49-F238E27FC236}">
                <a16:creationId xmlns:a16="http://schemas.microsoft.com/office/drawing/2014/main" id="{4349BC26-3382-44BF-BC64-EA391BF6BA0F}"/>
              </a:ext>
            </a:extLst>
          </p:cNvPr>
          <p:cNvGraphicFramePr>
            <a:graphicFrameLocks noChangeAspect="1"/>
          </p:cNvGraphicFramePr>
          <p:nvPr>
            <p:extLst>
              <p:ext uri="{D42A27DB-BD31-4B8C-83A1-F6EECF244321}">
                <p14:modId xmlns:p14="http://schemas.microsoft.com/office/powerpoint/2010/main" val="2974917749"/>
              </p:ext>
            </p:extLst>
          </p:nvPr>
        </p:nvGraphicFramePr>
        <p:xfrm>
          <a:off x="152400" y="1143000"/>
          <a:ext cx="7289800" cy="4972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2972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19">
            <a:extLst>
              <a:ext uri="{FF2B5EF4-FFF2-40B4-BE49-F238E27FC236}">
                <a16:creationId xmlns:a16="http://schemas.microsoft.com/office/drawing/2014/main" id="{5608FE1B-80FB-4170-A192-FDFE4A214762}"/>
              </a:ext>
            </a:extLst>
          </p:cNvPr>
          <p:cNvSpPr txBox="1">
            <a:spLocks noChangeArrowheads="1"/>
          </p:cNvSpPr>
          <p:nvPr/>
        </p:nvSpPr>
        <p:spPr bwMode="auto">
          <a:xfrm flipH="1">
            <a:off x="2518582" y="922757"/>
            <a:ext cx="2971800" cy="593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eaLnBrk="0" hangingPunct="0">
              <a:spcBef>
                <a:spcPct val="20000"/>
              </a:spcBef>
              <a:buChar char="•"/>
              <a:defRPr kumimoji="1" sz="3200">
                <a:solidFill>
                  <a:schemeClr val="tx1"/>
                </a:solidFill>
                <a:latin typeface="Arial" charset="0"/>
                <a:cs typeface="Arial" charset="0"/>
              </a:defRPr>
            </a:lvl1pPr>
            <a:lvl2pPr marL="742950" indent="-285750" defTabSz="1019175" eaLnBrk="0" hangingPunct="0">
              <a:spcBef>
                <a:spcPct val="20000"/>
              </a:spcBef>
              <a:buChar char="–"/>
              <a:defRPr kumimoji="1" sz="2800">
                <a:solidFill>
                  <a:schemeClr val="tx1"/>
                </a:solidFill>
                <a:latin typeface="Arial" charset="0"/>
                <a:cs typeface="Arial" charset="0"/>
              </a:defRPr>
            </a:lvl2pPr>
            <a:lvl3pPr marL="1143000" indent="-228600" defTabSz="1019175" eaLnBrk="0" hangingPunct="0">
              <a:spcBef>
                <a:spcPct val="20000"/>
              </a:spcBef>
              <a:buChar char="•"/>
              <a:defRPr kumimoji="1" sz="2400">
                <a:solidFill>
                  <a:schemeClr val="tx1"/>
                </a:solidFill>
                <a:latin typeface="Arial" charset="0"/>
                <a:cs typeface="Arial" charset="0"/>
              </a:defRPr>
            </a:lvl3pPr>
            <a:lvl4pPr marL="1600200" indent="-228600" defTabSz="1019175" eaLnBrk="0" hangingPunct="0">
              <a:spcBef>
                <a:spcPct val="20000"/>
              </a:spcBef>
              <a:buChar char="–"/>
              <a:defRPr kumimoji="1" sz="2000">
                <a:solidFill>
                  <a:schemeClr val="tx1"/>
                </a:solidFill>
                <a:latin typeface="Arial" charset="0"/>
                <a:cs typeface="Arial" charset="0"/>
              </a:defRPr>
            </a:lvl4pPr>
            <a:lvl5pPr marL="2057400" indent="-228600" defTabSz="1019175" eaLnBrk="0" hangingPunct="0">
              <a:spcBef>
                <a:spcPct val="20000"/>
              </a:spcBef>
              <a:buChar char="»"/>
              <a:defRPr kumimoji="1" sz="20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kumimoji="1" sz="2000">
                <a:solidFill>
                  <a:schemeClr val="tx1"/>
                </a:solidFill>
                <a:latin typeface="Arial" charset="0"/>
                <a:cs typeface="Arial" charset="0"/>
              </a:defRPr>
            </a:lvl9pPr>
          </a:lstStyle>
          <a:p>
            <a:pPr algn="ctr" eaLnBrk="1" hangingPunct="1">
              <a:spcBef>
                <a:spcPct val="50000"/>
              </a:spcBef>
              <a:buNone/>
            </a:pPr>
            <a:r>
              <a:rPr kumimoji="0" lang="en-US" altLang="ja-JP" sz="1600" b="1" dirty="0">
                <a:latin typeface="Calibri" pitchFamily="34" charset="0"/>
                <a:ea typeface="ＭＳ Ｐゴシック" pitchFamily="34" charset="-128"/>
              </a:rPr>
              <a:t>Ethiopia</a:t>
            </a:r>
          </a:p>
          <a:p>
            <a:pPr algn="ctr" eaLnBrk="1" hangingPunct="1">
              <a:spcBef>
                <a:spcPct val="50000"/>
              </a:spcBef>
              <a:buNone/>
            </a:pPr>
            <a:r>
              <a:rPr kumimoji="0" lang="en-US" altLang="ja-JP" sz="1600" b="1" dirty="0">
                <a:latin typeface="Calibri" pitchFamily="34" charset="0"/>
                <a:ea typeface="ＭＳ Ｐゴシック" pitchFamily="34" charset="-128"/>
              </a:rPr>
              <a:t>Finland</a:t>
            </a:r>
          </a:p>
          <a:p>
            <a:pPr algn="ctr" eaLnBrk="1" hangingPunct="1">
              <a:spcBef>
                <a:spcPct val="50000"/>
              </a:spcBef>
              <a:buNone/>
            </a:pPr>
            <a:r>
              <a:rPr kumimoji="0" lang="en-US" altLang="ja-JP" sz="1600" b="1" dirty="0">
                <a:latin typeface="Calibri" pitchFamily="34" charset="0"/>
                <a:ea typeface="ＭＳ Ｐゴシック" pitchFamily="34" charset="-128"/>
              </a:rPr>
              <a:t>Georgia</a:t>
            </a:r>
          </a:p>
          <a:p>
            <a:pPr algn="ctr" eaLnBrk="1" hangingPunct="1">
              <a:spcBef>
                <a:spcPct val="50000"/>
              </a:spcBef>
              <a:buNone/>
            </a:pPr>
            <a:r>
              <a:rPr kumimoji="0" lang="en-US" altLang="ja-JP" sz="1600" b="1" dirty="0">
                <a:latin typeface="Calibri" pitchFamily="34" charset="0"/>
                <a:ea typeface="ＭＳ Ｐゴシック" pitchFamily="34" charset="-128"/>
              </a:rPr>
              <a:t>Germany</a:t>
            </a:r>
          </a:p>
          <a:p>
            <a:pPr algn="ctr" eaLnBrk="1" hangingPunct="1">
              <a:spcBef>
                <a:spcPct val="50000"/>
              </a:spcBef>
              <a:buNone/>
            </a:pPr>
            <a:r>
              <a:rPr kumimoji="0" lang="en-US" altLang="ja-JP" sz="1600" b="1" dirty="0">
                <a:latin typeface="Calibri" pitchFamily="34" charset="0"/>
                <a:ea typeface="ＭＳ Ｐゴシック" pitchFamily="34" charset="-128"/>
              </a:rPr>
              <a:t>Hungary</a:t>
            </a:r>
          </a:p>
          <a:p>
            <a:pPr algn="ctr" eaLnBrk="1" hangingPunct="1">
              <a:spcBef>
                <a:spcPct val="50000"/>
              </a:spcBef>
              <a:buNone/>
            </a:pPr>
            <a:r>
              <a:rPr kumimoji="0" lang="en-US" altLang="ja-JP" sz="1600" b="1" dirty="0">
                <a:latin typeface="Calibri" pitchFamily="34" charset="0"/>
                <a:ea typeface="ＭＳ Ｐゴシック" pitchFamily="34" charset="-128"/>
              </a:rPr>
              <a:t>Iceland</a:t>
            </a:r>
          </a:p>
          <a:p>
            <a:pPr algn="ctr" eaLnBrk="1" hangingPunct="1">
              <a:spcBef>
                <a:spcPct val="50000"/>
              </a:spcBef>
              <a:buNone/>
            </a:pPr>
            <a:r>
              <a:rPr kumimoji="0" lang="en-US" altLang="ja-JP" sz="1600" b="1" dirty="0">
                <a:latin typeface="Calibri" pitchFamily="34" charset="0"/>
                <a:ea typeface="ＭＳ Ｐゴシック" pitchFamily="34" charset="-128"/>
              </a:rPr>
              <a:t>India</a:t>
            </a:r>
          </a:p>
          <a:p>
            <a:pPr algn="ctr" eaLnBrk="1" hangingPunct="1">
              <a:spcBef>
                <a:spcPct val="50000"/>
              </a:spcBef>
              <a:buNone/>
            </a:pPr>
            <a:r>
              <a:rPr kumimoji="0" lang="en-US" altLang="ja-JP" sz="1600" b="1" dirty="0">
                <a:latin typeface="Calibri" pitchFamily="34" charset="0"/>
                <a:ea typeface="ＭＳ Ｐゴシック" pitchFamily="34" charset="-128"/>
              </a:rPr>
              <a:t>Ireland</a:t>
            </a:r>
          </a:p>
          <a:p>
            <a:pPr algn="ctr" eaLnBrk="1" hangingPunct="1">
              <a:spcBef>
                <a:spcPct val="50000"/>
              </a:spcBef>
              <a:buNone/>
            </a:pPr>
            <a:r>
              <a:rPr kumimoji="0" lang="en-US" altLang="ja-JP" sz="1600" b="1" dirty="0">
                <a:latin typeface="Calibri" pitchFamily="34" charset="0"/>
                <a:ea typeface="ＭＳ Ｐゴシック" pitchFamily="34" charset="-128"/>
              </a:rPr>
              <a:t>Japan</a:t>
            </a:r>
          </a:p>
          <a:p>
            <a:pPr algn="ctr" eaLnBrk="1" hangingPunct="1">
              <a:spcBef>
                <a:spcPct val="50000"/>
              </a:spcBef>
              <a:buNone/>
            </a:pPr>
            <a:r>
              <a:rPr kumimoji="0" lang="en-US" altLang="ja-JP" sz="1600" b="1" dirty="0">
                <a:latin typeface="Calibri" pitchFamily="34" charset="0"/>
                <a:ea typeface="ＭＳ Ｐゴシック" pitchFamily="34" charset="-128"/>
              </a:rPr>
              <a:t>Kuwait</a:t>
            </a:r>
          </a:p>
          <a:p>
            <a:pPr algn="ctr" eaLnBrk="1" hangingPunct="1">
              <a:spcBef>
                <a:spcPct val="50000"/>
              </a:spcBef>
              <a:buNone/>
            </a:pPr>
            <a:r>
              <a:rPr kumimoji="0" lang="en-US" altLang="ja-JP" sz="1600" b="1" dirty="0">
                <a:latin typeface="Calibri" pitchFamily="34" charset="0"/>
                <a:ea typeface="ＭＳ Ｐゴシック" pitchFamily="34" charset="-128"/>
              </a:rPr>
              <a:t>Kyrgyzstan</a:t>
            </a:r>
          </a:p>
          <a:p>
            <a:pPr algn="ctr" eaLnBrk="1" hangingPunct="1">
              <a:spcBef>
                <a:spcPct val="50000"/>
              </a:spcBef>
              <a:buNone/>
            </a:pPr>
            <a:r>
              <a:rPr kumimoji="0" lang="en-US" altLang="ja-JP" sz="1600" b="1" dirty="0">
                <a:latin typeface="Calibri" pitchFamily="34" charset="0"/>
                <a:ea typeface="ＭＳ Ｐゴシック" pitchFamily="34" charset="-128"/>
              </a:rPr>
              <a:t>Latvia</a:t>
            </a:r>
          </a:p>
          <a:p>
            <a:pPr algn="ctr" eaLnBrk="1" hangingPunct="1">
              <a:spcBef>
                <a:spcPct val="50000"/>
              </a:spcBef>
              <a:buNone/>
            </a:pPr>
            <a:r>
              <a:rPr kumimoji="0" lang="en-US" altLang="ja-JP" sz="1600" b="1" dirty="0">
                <a:latin typeface="Calibri" pitchFamily="34" charset="0"/>
                <a:ea typeface="ＭＳ Ｐゴシック" pitchFamily="34" charset="-128"/>
              </a:rPr>
              <a:t>Liechtenstein</a:t>
            </a:r>
          </a:p>
          <a:p>
            <a:pPr algn="ctr" eaLnBrk="1" hangingPunct="1">
              <a:spcBef>
                <a:spcPct val="50000"/>
              </a:spcBef>
              <a:buNone/>
            </a:pPr>
            <a:r>
              <a:rPr kumimoji="0" lang="en-US" altLang="ja-JP" sz="1600" b="1" dirty="0">
                <a:latin typeface="Calibri" pitchFamily="34" charset="0"/>
                <a:ea typeface="ＭＳ Ｐゴシック" pitchFamily="34" charset="-128"/>
              </a:rPr>
              <a:t>Luxembourg</a:t>
            </a:r>
          </a:p>
          <a:p>
            <a:pPr algn="ctr" eaLnBrk="1" hangingPunct="1">
              <a:spcBef>
                <a:spcPct val="50000"/>
              </a:spcBef>
              <a:buNone/>
            </a:pPr>
            <a:r>
              <a:rPr kumimoji="0" lang="en-US" altLang="ja-JP" sz="1600" b="1" dirty="0">
                <a:latin typeface="Calibri" pitchFamily="34" charset="0"/>
                <a:ea typeface="ＭＳ Ｐゴシック" pitchFamily="34" charset="-128"/>
              </a:rPr>
              <a:t>Monaco</a:t>
            </a:r>
          </a:p>
          <a:p>
            <a:pPr algn="ctr" eaLnBrk="1" hangingPunct="1">
              <a:spcBef>
                <a:spcPct val="50000"/>
              </a:spcBef>
              <a:buNone/>
            </a:pPr>
            <a:endParaRPr kumimoji="0" lang="en-US" altLang="ja-JP" sz="1800" b="1" dirty="0">
              <a:latin typeface="Calibri" pitchFamily="34" charset="0"/>
              <a:ea typeface="ＭＳ Ｐゴシック" pitchFamily="34" charset="-128"/>
            </a:endParaRPr>
          </a:p>
        </p:txBody>
      </p:sp>
      <p:sp>
        <p:nvSpPr>
          <p:cNvPr id="26626" name="Rectangle 6"/>
          <p:cNvSpPr txBox="1">
            <a:spLocks noGrp="1" noChangeArrowheads="1"/>
          </p:cNvSpPr>
          <p:nvPr/>
        </p:nvSpPr>
        <p:spPr bwMode="auto">
          <a:xfrm>
            <a:off x="6553200" y="625084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GB" altLang="ja-JP" sz="1400" dirty="0">
                <a:latin typeface="Calibri" pitchFamily="34" charset="0"/>
                <a:ea typeface="ＭＳ Ｐゴシック" pitchFamily="34" charset="-128"/>
              </a:rPr>
              <a:t>20</a:t>
            </a:r>
          </a:p>
        </p:txBody>
      </p:sp>
      <p:sp>
        <p:nvSpPr>
          <p:cNvPr id="26627" name="Line 58"/>
          <p:cNvSpPr>
            <a:spLocks noChangeShapeType="1"/>
          </p:cNvSpPr>
          <p:nvPr/>
        </p:nvSpPr>
        <p:spPr bwMode="auto">
          <a:xfrm>
            <a:off x="228600" y="19050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6628" name="Line 59"/>
          <p:cNvSpPr>
            <a:spLocks noChangeShapeType="1"/>
          </p:cNvSpPr>
          <p:nvPr/>
        </p:nvSpPr>
        <p:spPr bwMode="auto">
          <a:xfrm>
            <a:off x="152400" y="91440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6629" name="Line 60"/>
          <p:cNvSpPr>
            <a:spLocks noChangeShapeType="1"/>
          </p:cNvSpPr>
          <p:nvPr/>
        </p:nvSpPr>
        <p:spPr bwMode="auto">
          <a:xfrm>
            <a:off x="152400" y="14478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6630" name="Line 61"/>
          <p:cNvSpPr>
            <a:spLocks noChangeShapeType="1"/>
          </p:cNvSpPr>
          <p:nvPr/>
        </p:nvSpPr>
        <p:spPr bwMode="auto">
          <a:xfrm>
            <a:off x="7924800" y="14478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6631" name="Line 62"/>
          <p:cNvSpPr>
            <a:spLocks noChangeShapeType="1"/>
          </p:cNvSpPr>
          <p:nvPr/>
        </p:nvSpPr>
        <p:spPr bwMode="auto">
          <a:xfrm>
            <a:off x="1716093" y="1905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6632" name="Line 63"/>
          <p:cNvSpPr>
            <a:spLocks noChangeShapeType="1"/>
          </p:cNvSpPr>
          <p:nvPr/>
        </p:nvSpPr>
        <p:spPr bwMode="auto">
          <a:xfrm>
            <a:off x="1639889"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6633" name="Line 64"/>
          <p:cNvSpPr>
            <a:spLocks noChangeShapeType="1"/>
          </p:cNvSpPr>
          <p:nvPr/>
        </p:nvSpPr>
        <p:spPr bwMode="auto">
          <a:xfrm>
            <a:off x="3275039" y="1905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6634" name="Line 65"/>
          <p:cNvSpPr>
            <a:spLocks noChangeShapeType="1"/>
          </p:cNvSpPr>
          <p:nvPr/>
        </p:nvSpPr>
        <p:spPr bwMode="auto">
          <a:xfrm>
            <a:off x="3198841"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6635" name="Line 66"/>
          <p:cNvSpPr>
            <a:spLocks noChangeShapeType="1"/>
          </p:cNvSpPr>
          <p:nvPr/>
        </p:nvSpPr>
        <p:spPr bwMode="auto">
          <a:xfrm>
            <a:off x="4833948" y="19050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6636" name="Line 67"/>
          <p:cNvSpPr>
            <a:spLocks noChangeShapeType="1"/>
          </p:cNvSpPr>
          <p:nvPr/>
        </p:nvSpPr>
        <p:spPr bwMode="auto">
          <a:xfrm>
            <a:off x="4757745" y="91440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6637" name="Line 68"/>
          <p:cNvSpPr>
            <a:spLocks noChangeShapeType="1"/>
          </p:cNvSpPr>
          <p:nvPr/>
        </p:nvSpPr>
        <p:spPr bwMode="auto">
          <a:xfrm>
            <a:off x="6391298" y="19050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6638" name="Line 69"/>
          <p:cNvSpPr>
            <a:spLocks noChangeShapeType="1"/>
          </p:cNvSpPr>
          <p:nvPr/>
        </p:nvSpPr>
        <p:spPr bwMode="auto">
          <a:xfrm>
            <a:off x="6315095" y="91440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a:p>
        </p:txBody>
      </p:sp>
      <p:sp>
        <p:nvSpPr>
          <p:cNvPr id="26639" name="Text Box 77"/>
          <p:cNvSpPr txBox="1">
            <a:spLocks noChangeArrowheads="1"/>
          </p:cNvSpPr>
          <p:nvPr/>
        </p:nvSpPr>
        <p:spPr bwMode="auto">
          <a:xfrm>
            <a:off x="0" y="-56267"/>
            <a:ext cx="583262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sz="3600" dirty="0">
                <a:latin typeface="Calibri" pitchFamily="34" charset="0"/>
                <a:ea typeface="ＭＳ Ｐゴシック" pitchFamily="34" charset="-128"/>
              </a:rPr>
              <a:t>Chart 20 - All Assessments </a:t>
            </a:r>
            <a:br>
              <a:rPr kumimoji="0" lang="en-GB" altLang="ja-JP" sz="3600" dirty="0">
                <a:latin typeface="Calibri" pitchFamily="34" charset="0"/>
                <a:ea typeface="ＭＳ Ｐゴシック" pitchFamily="34" charset="-128"/>
              </a:rPr>
            </a:br>
            <a:r>
              <a:rPr kumimoji="0" lang="en-GB" altLang="ja-JP" sz="2000" dirty="0">
                <a:latin typeface="Calibri" pitchFamily="34" charset="0"/>
                <a:ea typeface="ＭＳ Ｐゴシック" pitchFamily="34" charset="-128"/>
              </a:rPr>
              <a:t>Paid in Full as at 16 October 2018: 43 Member States*</a:t>
            </a:r>
          </a:p>
          <a:p>
            <a:pPr eaLnBrk="1" hangingPunct="1">
              <a:spcBef>
                <a:spcPct val="0"/>
              </a:spcBef>
              <a:buFontTx/>
              <a:buNone/>
            </a:pPr>
            <a:endParaRPr kumimoji="0" lang="en-GB" altLang="ja-JP" sz="2000" dirty="0">
              <a:latin typeface="Calibri" pitchFamily="34" charset="0"/>
              <a:ea typeface="ＭＳ Ｐゴシック" pitchFamily="34" charset="-128"/>
            </a:endParaRPr>
          </a:p>
        </p:txBody>
      </p:sp>
      <p:pic>
        <p:nvPicPr>
          <p:cNvPr id="26640" name="Picture 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81000"/>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Rectangle 48"/>
          <p:cNvSpPr>
            <a:spLocks/>
          </p:cNvSpPr>
          <p:nvPr/>
        </p:nvSpPr>
        <p:spPr bwMode="auto">
          <a:xfrm>
            <a:off x="7543800" y="201613"/>
            <a:ext cx="76200" cy="6503987"/>
          </a:xfrm>
          <a:prstGeom prst="rect">
            <a:avLst/>
          </a:prstGeom>
          <a:solidFill>
            <a:schemeClr val="tx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a:solidFill>
                <a:srgbClr val="FFFFFF"/>
              </a:solidFill>
              <a:latin typeface="Cambria" pitchFamily="18" charset="0"/>
              <a:ea typeface="SimSun" pitchFamily="2" charset="-122"/>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p:txBody>
      </p:sp>
      <p:sp>
        <p:nvSpPr>
          <p:cNvPr id="26642" name="Text Box 6"/>
          <p:cNvSpPr txBox="1">
            <a:spLocks noChangeArrowheads="1"/>
          </p:cNvSpPr>
          <p:nvPr/>
        </p:nvSpPr>
        <p:spPr bwMode="auto">
          <a:xfrm>
            <a:off x="7664450" y="144780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a:solidFill>
                  <a:srgbClr val="336699"/>
                </a:solidFill>
                <a:latin typeface="Calibri" pitchFamily="34" charset="0"/>
                <a:ea typeface="SimSun" pitchFamily="2" charset="-122"/>
              </a:rPr>
              <a:t>The United Nations </a:t>
            </a:r>
            <a:br>
              <a:rPr kumimoji="0" lang="en-US" altLang="zh-CN" sz="1200" b="1" i="1">
                <a:solidFill>
                  <a:srgbClr val="336699"/>
                </a:solidFill>
                <a:latin typeface="Calibri" pitchFamily="34" charset="0"/>
                <a:ea typeface="SimSun" pitchFamily="2" charset="-122"/>
              </a:rPr>
            </a:br>
            <a:r>
              <a:rPr kumimoji="0" lang="en-US" altLang="zh-CN" sz="1200" b="1" i="1">
                <a:solidFill>
                  <a:srgbClr val="336699"/>
                </a:solidFill>
                <a:latin typeface="Calibri" pitchFamily="34" charset="0"/>
                <a:ea typeface="SimSun" pitchFamily="2" charset="-122"/>
              </a:rPr>
              <a:t>Financial Situation</a:t>
            </a:r>
            <a:endParaRPr kumimoji="0" lang="en-GB" altLang="ja-JP" sz="1200" b="1" i="1">
              <a:solidFill>
                <a:srgbClr val="336699"/>
              </a:solidFill>
              <a:latin typeface="Calibri" pitchFamily="34" charset="0"/>
              <a:ea typeface="ＭＳ Ｐゴシック" pitchFamily="34" charset="-128"/>
            </a:endParaRPr>
          </a:p>
        </p:txBody>
      </p:sp>
      <p:sp>
        <p:nvSpPr>
          <p:cNvPr id="26645" name="Text Box 19"/>
          <p:cNvSpPr txBox="1">
            <a:spLocks noChangeArrowheads="1"/>
          </p:cNvSpPr>
          <p:nvPr/>
        </p:nvSpPr>
        <p:spPr bwMode="auto">
          <a:xfrm flipH="1">
            <a:off x="4822825" y="1046170"/>
            <a:ext cx="2971800" cy="544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eaLnBrk="0" hangingPunct="0">
              <a:spcBef>
                <a:spcPct val="20000"/>
              </a:spcBef>
              <a:buChar char="•"/>
              <a:defRPr kumimoji="1" sz="3200">
                <a:solidFill>
                  <a:schemeClr val="tx1"/>
                </a:solidFill>
                <a:latin typeface="Arial" charset="0"/>
                <a:cs typeface="Arial" charset="0"/>
              </a:defRPr>
            </a:lvl1pPr>
            <a:lvl2pPr marL="742950" indent="-285750" defTabSz="1019175" eaLnBrk="0" hangingPunct="0">
              <a:spcBef>
                <a:spcPct val="20000"/>
              </a:spcBef>
              <a:buChar char="–"/>
              <a:defRPr kumimoji="1" sz="2800">
                <a:solidFill>
                  <a:schemeClr val="tx1"/>
                </a:solidFill>
                <a:latin typeface="Arial" charset="0"/>
                <a:cs typeface="Arial" charset="0"/>
              </a:defRPr>
            </a:lvl2pPr>
            <a:lvl3pPr marL="1143000" indent="-228600" defTabSz="1019175" eaLnBrk="0" hangingPunct="0">
              <a:spcBef>
                <a:spcPct val="20000"/>
              </a:spcBef>
              <a:buChar char="•"/>
              <a:defRPr kumimoji="1" sz="2400">
                <a:solidFill>
                  <a:schemeClr val="tx1"/>
                </a:solidFill>
                <a:latin typeface="Arial" charset="0"/>
                <a:cs typeface="Arial" charset="0"/>
              </a:defRPr>
            </a:lvl3pPr>
            <a:lvl4pPr marL="1600200" indent="-228600" defTabSz="1019175" eaLnBrk="0" hangingPunct="0">
              <a:spcBef>
                <a:spcPct val="20000"/>
              </a:spcBef>
              <a:buChar char="–"/>
              <a:defRPr kumimoji="1" sz="2000">
                <a:solidFill>
                  <a:schemeClr val="tx1"/>
                </a:solidFill>
                <a:latin typeface="Arial" charset="0"/>
                <a:cs typeface="Arial" charset="0"/>
              </a:defRPr>
            </a:lvl4pPr>
            <a:lvl5pPr marL="2057400" indent="-228600" defTabSz="1019175" eaLnBrk="0" hangingPunct="0">
              <a:spcBef>
                <a:spcPct val="20000"/>
              </a:spcBef>
              <a:buChar char="»"/>
              <a:defRPr kumimoji="1" sz="20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kumimoji="1" sz="2000">
                <a:solidFill>
                  <a:schemeClr val="tx1"/>
                </a:solidFill>
                <a:latin typeface="Arial" charset="0"/>
                <a:cs typeface="Arial" charset="0"/>
              </a:defRPr>
            </a:lvl9pPr>
          </a:lstStyle>
          <a:p>
            <a:pPr algn="ctr" eaLnBrk="1" hangingPunct="1">
              <a:spcBef>
                <a:spcPct val="50000"/>
              </a:spcBef>
              <a:buNone/>
            </a:pPr>
            <a:r>
              <a:rPr kumimoji="0" lang="en-US" altLang="ja-JP" sz="1600" b="1" dirty="0">
                <a:latin typeface="Calibri" pitchFamily="34" charset="0"/>
                <a:ea typeface="ＭＳ Ｐゴシック" pitchFamily="34" charset="-128"/>
              </a:rPr>
              <a:t>Netherlands</a:t>
            </a:r>
          </a:p>
          <a:p>
            <a:pPr algn="ctr" eaLnBrk="1" hangingPunct="1">
              <a:spcBef>
                <a:spcPct val="50000"/>
              </a:spcBef>
              <a:buNone/>
            </a:pPr>
            <a:r>
              <a:rPr kumimoji="0" lang="en-US" altLang="ja-JP" sz="1600" b="1" dirty="0">
                <a:latin typeface="Calibri" pitchFamily="34" charset="0"/>
                <a:ea typeface="ＭＳ Ｐゴシック" pitchFamily="34" charset="-128"/>
              </a:rPr>
              <a:t>New Zealand</a:t>
            </a:r>
          </a:p>
          <a:p>
            <a:pPr algn="ctr" eaLnBrk="1" hangingPunct="1">
              <a:spcBef>
                <a:spcPct val="50000"/>
              </a:spcBef>
              <a:buNone/>
            </a:pPr>
            <a:r>
              <a:rPr kumimoji="0" lang="en-US" altLang="ja-JP" sz="1600" b="1" dirty="0">
                <a:latin typeface="Calibri" pitchFamily="34" charset="0"/>
                <a:ea typeface="ＭＳ Ｐゴシック" pitchFamily="34" charset="-128"/>
              </a:rPr>
              <a:t>Norway</a:t>
            </a:r>
          </a:p>
          <a:p>
            <a:pPr algn="ctr" eaLnBrk="1" hangingPunct="1">
              <a:spcBef>
                <a:spcPct val="50000"/>
              </a:spcBef>
              <a:buNone/>
            </a:pPr>
            <a:r>
              <a:rPr kumimoji="0" lang="en-US" altLang="ja-JP" sz="1600" b="1" dirty="0">
                <a:latin typeface="Calibri" pitchFamily="34" charset="0"/>
                <a:ea typeface="ＭＳ Ｐゴシック" pitchFamily="34" charset="-128"/>
              </a:rPr>
              <a:t>Poland</a:t>
            </a:r>
          </a:p>
          <a:p>
            <a:pPr algn="ctr" eaLnBrk="1" hangingPunct="1">
              <a:spcBef>
                <a:spcPct val="50000"/>
              </a:spcBef>
              <a:buNone/>
            </a:pPr>
            <a:r>
              <a:rPr kumimoji="0" lang="en-US" altLang="ja-JP" sz="1600" b="1" dirty="0">
                <a:latin typeface="Calibri" pitchFamily="34" charset="0"/>
                <a:ea typeface="ＭＳ Ｐゴシック" pitchFamily="34" charset="-128"/>
              </a:rPr>
              <a:t>Qatar</a:t>
            </a:r>
          </a:p>
          <a:p>
            <a:pPr algn="ctr" eaLnBrk="1" hangingPunct="1">
              <a:spcBef>
                <a:spcPct val="50000"/>
              </a:spcBef>
              <a:buNone/>
            </a:pPr>
            <a:r>
              <a:rPr kumimoji="0" lang="en-US" altLang="ja-JP" sz="1600" b="1" dirty="0">
                <a:latin typeface="Calibri" pitchFamily="34" charset="0"/>
                <a:ea typeface="ＭＳ Ｐゴシック" pitchFamily="34" charset="-128"/>
              </a:rPr>
              <a:t>Saint Vincent and the Grenadines</a:t>
            </a:r>
          </a:p>
          <a:p>
            <a:pPr algn="ctr" eaLnBrk="1" hangingPunct="1">
              <a:spcBef>
                <a:spcPct val="50000"/>
              </a:spcBef>
              <a:buNone/>
            </a:pPr>
            <a:r>
              <a:rPr kumimoji="0" lang="en-US" altLang="ja-JP" sz="1600" b="1" dirty="0">
                <a:latin typeface="Calibri" pitchFamily="34" charset="0"/>
                <a:ea typeface="ＭＳ Ｐゴシック" pitchFamily="34" charset="-128"/>
              </a:rPr>
              <a:t>Samoa</a:t>
            </a:r>
          </a:p>
          <a:p>
            <a:pPr algn="ctr" eaLnBrk="1" hangingPunct="1">
              <a:spcBef>
                <a:spcPct val="50000"/>
              </a:spcBef>
              <a:buNone/>
            </a:pPr>
            <a:r>
              <a:rPr kumimoji="0" lang="en-US" altLang="ja-JP" sz="1600" b="1" dirty="0">
                <a:latin typeface="Calibri" pitchFamily="34" charset="0"/>
                <a:ea typeface="ＭＳ Ｐゴシック" pitchFamily="34" charset="-128"/>
              </a:rPr>
              <a:t>Singapore</a:t>
            </a:r>
          </a:p>
          <a:p>
            <a:pPr algn="ctr" eaLnBrk="1" hangingPunct="1">
              <a:spcBef>
                <a:spcPct val="50000"/>
              </a:spcBef>
              <a:buNone/>
            </a:pPr>
            <a:r>
              <a:rPr kumimoji="0" lang="en-US" altLang="ja-JP" sz="1600" b="1" dirty="0">
                <a:latin typeface="Calibri" pitchFamily="34" charset="0"/>
                <a:ea typeface="ＭＳ Ｐゴシック" pitchFamily="34" charset="-128"/>
              </a:rPr>
              <a:t>Slovenia</a:t>
            </a:r>
          </a:p>
          <a:p>
            <a:pPr algn="ctr" eaLnBrk="1" hangingPunct="1">
              <a:spcBef>
                <a:spcPct val="50000"/>
              </a:spcBef>
              <a:buNone/>
            </a:pPr>
            <a:r>
              <a:rPr kumimoji="0" lang="en-US" altLang="ja-JP" sz="1600" b="1" dirty="0">
                <a:latin typeface="Calibri" pitchFamily="34" charset="0"/>
                <a:ea typeface="ＭＳ Ｐゴシック" pitchFamily="34" charset="-128"/>
              </a:rPr>
              <a:t>Sweden</a:t>
            </a:r>
          </a:p>
          <a:p>
            <a:pPr algn="ctr" eaLnBrk="1" hangingPunct="1">
              <a:spcBef>
                <a:spcPct val="50000"/>
              </a:spcBef>
              <a:buNone/>
            </a:pPr>
            <a:r>
              <a:rPr kumimoji="0" lang="en-US" altLang="ja-JP" sz="1600" b="1" dirty="0">
                <a:latin typeface="Calibri" pitchFamily="34" charset="0"/>
                <a:ea typeface="ＭＳ Ｐゴシック" pitchFamily="34" charset="-128"/>
              </a:rPr>
              <a:t>Switzerland</a:t>
            </a:r>
          </a:p>
          <a:p>
            <a:pPr algn="ctr" eaLnBrk="1" hangingPunct="1">
              <a:spcBef>
                <a:spcPct val="50000"/>
              </a:spcBef>
              <a:buNone/>
            </a:pPr>
            <a:r>
              <a:rPr kumimoji="0" lang="en-US" altLang="ja-JP" sz="1600" b="1" dirty="0">
                <a:latin typeface="Calibri" pitchFamily="34" charset="0"/>
                <a:ea typeface="ＭＳ Ｐゴシック" pitchFamily="34" charset="-128"/>
              </a:rPr>
              <a:t>Thailand</a:t>
            </a:r>
          </a:p>
          <a:p>
            <a:pPr algn="ctr" eaLnBrk="1" hangingPunct="1">
              <a:spcBef>
                <a:spcPct val="50000"/>
              </a:spcBef>
              <a:buNone/>
            </a:pPr>
            <a:r>
              <a:rPr kumimoji="0" lang="en-US" altLang="ja-JP" sz="1600" b="1" dirty="0">
                <a:latin typeface="Calibri" pitchFamily="34" charset="0"/>
                <a:ea typeface="ＭＳ Ｐゴシック" pitchFamily="34" charset="-128"/>
              </a:rPr>
              <a:t>Tuvalu</a:t>
            </a:r>
          </a:p>
          <a:p>
            <a:pPr algn="ctr" eaLnBrk="1" hangingPunct="1">
              <a:spcBef>
                <a:spcPct val="50000"/>
              </a:spcBef>
              <a:buNone/>
            </a:pPr>
            <a:endParaRPr kumimoji="0" lang="en-US" altLang="ja-JP" sz="1800" b="1" dirty="0">
              <a:latin typeface="Calibri" pitchFamily="34" charset="0"/>
              <a:ea typeface="ＭＳ Ｐゴシック" pitchFamily="34" charset="-128"/>
            </a:endParaRPr>
          </a:p>
        </p:txBody>
      </p:sp>
      <p:sp>
        <p:nvSpPr>
          <p:cNvPr id="26646" name="Text Box 46"/>
          <p:cNvSpPr txBox="1">
            <a:spLocks noChangeArrowheads="1"/>
          </p:cNvSpPr>
          <p:nvPr/>
        </p:nvSpPr>
        <p:spPr bwMode="auto">
          <a:xfrm>
            <a:off x="55984" y="6550223"/>
            <a:ext cx="42988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dirty="0">
                <a:latin typeface="Calibri" pitchFamily="34" charset="0"/>
                <a:ea typeface="ＭＳ Ｐゴシック" pitchFamily="34" charset="-128"/>
              </a:rPr>
              <a:t>*</a:t>
            </a:r>
            <a:r>
              <a:rPr kumimoji="0" lang="en-US" altLang="ja-JP" sz="1400" dirty="0">
                <a:latin typeface="Calibri" pitchFamily="34" charset="0"/>
                <a:ea typeface="ＭＳ Ｐゴシック" pitchFamily="34" charset="-128"/>
              </a:rPr>
              <a:t>Compared to 31 Member States at 6 October 2017</a:t>
            </a:r>
          </a:p>
        </p:txBody>
      </p:sp>
      <p:sp>
        <p:nvSpPr>
          <p:cNvPr id="28" name="Text Box 19">
            <a:extLst>
              <a:ext uri="{FF2B5EF4-FFF2-40B4-BE49-F238E27FC236}">
                <a16:creationId xmlns:a16="http://schemas.microsoft.com/office/drawing/2014/main" id="{7FBB7EBB-B17C-48FA-9A84-D693C5492516}"/>
              </a:ext>
            </a:extLst>
          </p:cNvPr>
          <p:cNvSpPr txBox="1">
            <a:spLocks noChangeArrowheads="1"/>
          </p:cNvSpPr>
          <p:nvPr/>
        </p:nvSpPr>
        <p:spPr bwMode="auto">
          <a:xfrm flipH="1">
            <a:off x="-222533" y="930955"/>
            <a:ext cx="3453122" cy="588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defTabSz="1019175" eaLnBrk="0" hangingPunct="0">
              <a:spcBef>
                <a:spcPct val="20000"/>
              </a:spcBef>
              <a:buChar char="•"/>
              <a:defRPr kumimoji="1" sz="3200">
                <a:solidFill>
                  <a:schemeClr val="tx1"/>
                </a:solidFill>
                <a:latin typeface="Arial" charset="0"/>
                <a:cs typeface="Arial" charset="0"/>
              </a:defRPr>
            </a:lvl1pPr>
            <a:lvl2pPr marL="742950" indent="-285750" defTabSz="1019175" eaLnBrk="0" hangingPunct="0">
              <a:spcBef>
                <a:spcPct val="20000"/>
              </a:spcBef>
              <a:buChar char="–"/>
              <a:defRPr kumimoji="1" sz="2800">
                <a:solidFill>
                  <a:schemeClr val="tx1"/>
                </a:solidFill>
                <a:latin typeface="Arial" charset="0"/>
                <a:cs typeface="Arial" charset="0"/>
              </a:defRPr>
            </a:lvl2pPr>
            <a:lvl3pPr marL="1143000" indent="-228600" defTabSz="1019175" eaLnBrk="0" hangingPunct="0">
              <a:spcBef>
                <a:spcPct val="20000"/>
              </a:spcBef>
              <a:buChar char="•"/>
              <a:defRPr kumimoji="1" sz="2400">
                <a:solidFill>
                  <a:schemeClr val="tx1"/>
                </a:solidFill>
                <a:latin typeface="Arial" charset="0"/>
                <a:cs typeface="Arial" charset="0"/>
              </a:defRPr>
            </a:lvl3pPr>
            <a:lvl4pPr marL="1600200" indent="-228600" defTabSz="1019175" eaLnBrk="0" hangingPunct="0">
              <a:spcBef>
                <a:spcPct val="20000"/>
              </a:spcBef>
              <a:buChar char="–"/>
              <a:defRPr kumimoji="1" sz="2000">
                <a:solidFill>
                  <a:schemeClr val="tx1"/>
                </a:solidFill>
                <a:latin typeface="Arial" charset="0"/>
                <a:cs typeface="Arial" charset="0"/>
              </a:defRPr>
            </a:lvl4pPr>
            <a:lvl5pPr marL="2057400" indent="-228600" defTabSz="1019175" eaLnBrk="0" hangingPunct="0">
              <a:spcBef>
                <a:spcPct val="20000"/>
              </a:spcBef>
              <a:buChar char="»"/>
              <a:defRPr kumimoji="1" sz="20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kumimoji="1" sz="2000">
                <a:solidFill>
                  <a:schemeClr val="tx1"/>
                </a:solidFill>
                <a:latin typeface="Arial" charset="0"/>
                <a:cs typeface="Arial" charset="0"/>
              </a:defRPr>
            </a:lvl9pPr>
          </a:lstStyle>
          <a:p>
            <a:pPr algn="ctr" eaLnBrk="1" hangingPunct="1">
              <a:spcBef>
                <a:spcPct val="50000"/>
              </a:spcBef>
              <a:buNone/>
            </a:pPr>
            <a:r>
              <a:rPr kumimoji="0" lang="en-US" altLang="ja-JP" sz="1600" b="1" dirty="0">
                <a:latin typeface="Calibri" pitchFamily="34" charset="0"/>
                <a:ea typeface="ＭＳ Ｐゴシック" pitchFamily="34" charset="-128"/>
              </a:rPr>
              <a:t>Algeria</a:t>
            </a:r>
          </a:p>
          <a:p>
            <a:pPr algn="ctr" eaLnBrk="1" hangingPunct="1">
              <a:spcBef>
                <a:spcPct val="50000"/>
              </a:spcBef>
              <a:buNone/>
            </a:pPr>
            <a:r>
              <a:rPr kumimoji="0" lang="en-US" altLang="ja-JP" sz="1600" b="1" dirty="0">
                <a:latin typeface="Calibri" pitchFamily="34" charset="0"/>
                <a:ea typeface="ＭＳ Ｐゴシック" pitchFamily="34" charset="-128"/>
              </a:rPr>
              <a:t>Armenia</a:t>
            </a:r>
          </a:p>
          <a:p>
            <a:pPr algn="ctr" eaLnBrk="1" hangingPunct="1">
              <a:spcBef>
                <a:spcPct val="50000"/>
              </a:spcBef>
              <a:buNone/>
            </a:pPr>
            <a:r>
              <a:rPr kumimoji="0" lang="en-US" altLang="ja-JP" sz="1600" b="1" dirty="0">
                <a:latin typeface="Calibri" pitchFamily="34" charset="0"/>
                <a:ea typeface="ＭＳ Ｐゴシック" pitchFamily="34" charset="-128"/>
              </a:rPr>
              <a:t>Australia</a:t>
            </a:r>
          </a:p>
          <a:p>
            <a:pPr algn="ctr" eaLnBrk="1" hangingPunct="1">
              <a:spcBef>
                <a:spcPct val="50000"/>
              </a:spcBef>
              <a:buNone/>
            </a:pPr>
            <a:r>
              <a:rPr kumimoji="0" lang="en-US" altLang="ja-JP" sz="1600" b="1" dirty="0">
                <a:latin typeface="Calibri" pitchFamily="34" charset="0"/>
                <a:ea typeface="ＭＳ Ｐゴシック" pitchFamily="34" charset="-128"/>
              </a:rPr>
              <a:t>Azerbaijan</a:t>
            </a:r>
          </a:p>
          <a:p>
            <a:pPr algn="ctr" eaLnBrk="1" hangingPunct="1">
              <a:spcBef>
                <a:spcPct val="50000"/>
              </a:spcBef>
              <a:buNone/>
            </a:pPr>
            <a:r>
              <a:rPr kumimoji="0" lang="en-US" altLang="ja-JP" sz="1600" b="1" dirty="0">
                <a:latin typeface="Calibri" pitchFamily="34" charset="0"/>
                <a:ea typeface="ＭＳ Ｐゴシック" pitchFamily="34" charset="-128"/>
              </a:rPr>
              <a:t>Bahrain</a:t>
            </a:r>
          </a:p>
          <a:p>
            <a:pPr algn="ctr" eaLnBrk="1" hangingPunct="1">
              <a:spcBef>
                <a:spcPct val="50000"/>
              </a:spcBef>
              <a:buNone/>
            </a:pPr>
            <a:r>
              <a:rPr kumimoji="0" lang="en-US" altLang="ja-JP" sz="1600" b="1" dirty="0">
                <a:latin typeface="Calibri" pitchFamily="34" charset="0"/>
                <a:ea typeface="ＭＳ Ｐゴシック" pitchFamily="34" charset="-128"/>
              </a:rPr>
              <a:t>Bhutan</a:t>
            </a:r>
          </a:p>
          <a:p>
            <a:pPr algn="ctr" eaLnBrk="1" hangingPunct="1">
              <a:spcBef>
                <a:spcPct val="50000"/>
              </a:spcBef>
              <a:buNone/>
            </a:pPr>
            <a:r>
              <a:rPr kumimoji="0" lang="en-US" altLang="ja-JP" sz="1600" b="1" dirty="0">
                <a:latin typeface="Calibri" pitchFamily="34" charset="0"/>
                <a:ea typeface="ＭＳ Ｐゴシック" pitchFamily="34" charset="-128"/>
              </a:rPr>
              <a:t>Brunei Darussalam</a:t>
            </a:r>
          </a:p>
          <a:p>
            <a:pPr algn="ctr" eaLnBrk="1" hangingPunct="1">
              <a:spcBef>
                <a:spcPct val="50000"/>
              </a:spcBef>
              <a:buNone/>
            </a:pPr>
            <a:r>
              <a:rPr kumimoji="0" lang="en-US" altLang="ja-JP" sz="1600" b="1" dirty="0">
                <a:latin typeface="Calibri" pitchFamily="34" charset="0"/>
                <a:ea typeface="ＭＳ Ｐゴシック" pitchFamily="34" charset="-128"/>
              </a:rPr>
              <a:t>Bulgaria</a:t>
            </a:r>
          </a:p>
          <a:p>
            <a:pPr algn="ctr" eaLnBrk="1" hangingPunct="1">
              <a:spcBef>
                <a:spcPct val="50000"/>
              </a:spcBef>
              <a:buNone/>
            </a:pPr>
            <a:r>
              <a:rPr kumimoji="0" lang="en-US" altLang="ja-JP" sz="1600" b="1" dirty="0">
                <a:latin typeface="Calibri" pitchFamily="34" charset="0"/>
                <a:ea typeface="ＭＳ Ｐゴシック" pitchFamily="34" charset="-128"/>
              </a:rPr>
              <a:t>Canada</a:t>
            </a:r>
          </a:p>
          <a:p>
            <a:pPr algn="ctr" eaLnBrk="1" hangingPunct="1">
              <a:spcBef>
                <a:spcPct val="50000"/>
              </a:spcBef>
              <a:buNone/>
            </a:pPr>
            <a:r>
              <a:rPr kumimoji="0" lang="en-US" altLang="ja-JP" sz="1600" b="1" dirty="0">
                <a:latin typeface="Calibri" pitchFamily="34" charset="0"/>
                <a:ea typeface="ＭＳ Ｐゴシック" pitchFamily="34" charset="-128"/>
              </a:rPr>
              <a:t>China</a:t>
            </a:r>
          </a:p>
          <a:p>
            <a:pPr algn="ctr" eaLnBrk="1" hangingPunct="1">
              <a:spcBef>
                <a:spcPct val="50000"/>
              </a:spcBef>
              <a:buNone/>
            </a:pPr>
            <a:r>
              <a:rPr kumimoji="0" lang="en-US" altLang="ja-JP" sz="1600" b="1" dirty="0">
                <a:latin typeface="Calibri" pitchFamily="34" charset="0"/>
                <a:ea typeface="ＭＳ Ｐゴシック" pitchFamily="34" charset="-128"/>
              </a:rPr>
              <a:t>Cuba</a:t>
            </a:r>
          </a:p>
          <a:p>
            <a:pPr algn="ctr" eaLnBrk="1" hangingPunct="1">
              <a:spcBef>
                <a:spcPct val="50000"/>
              </a:spcBef>
              <a:buNone/>
            </a:pPr>
            <a:r>
              <a:rPr kumimoji="0" lang="en-US" altLang="ja-JP" sz="1600" b="1" dirty="0">
                <a:latin typeface="Calibri" pitchFamily="34" charset="0"/>
                <a:ea typeface="ＭＳ Ｐゴシック" pitchFamily="34" charset="-128"/>
              </a:rPr>
              <a:t>Cyprus</a:t>
            </a:r>
          </a:p>
          <a:p>
            <a:pPr algn="ctr" eaLnBrk="1" hangingPunct="1">
              <a:spcBef>
                <a:spcPct val="50000"/>
              </a:spcBef>
              <a:buNone/>
            </a:pPr>
            <a:r>
              <a:rPr kumimoji="0" lang="en-US" altLang="ja-JP" sz="1600" b="1" dirty="0">
                <a:latin typeface="Calibri" pitchFamily="34" charset="0"/>
                <a:ea typeface="ＭＳ Ｐゴシック" pitchFamily="34" charset="-128"/>
              </a:rPr>
              <a:t>Czech Republic</a:t>
            </a:r>
          </a:p>
          <a:p>
            <a:pPr algn="ctr" eaLnBrk="1" hangingPunct="1">
              <a:spcBef>
                <a:spcPct val="50000"/>
              </a:spcBef>
              <a:buNone/>
            </a:pPr>
            <a:r>
              <a:rPr kumimoji="0" lang="en-US" altLang="ja-JP" sz="1600" b="1" dirty="0">
                <a:latin typeface="Calibri" pitchFamily="34" charset="0"/>
                <a:ea typeface="ＭＳ Ｐゴシック" pitchFamily="34" charset="-128"/>
              </a:rPr>
              <a:t>Democratic Republic of the Congo</a:t>
            </a:r>
          </a:p>
          <a:p>
            <a:pPr algn="ctr" eaLnBrk="1" hangingPunct="1">
              <a:spcBef>
                <a:spcPct val="50000"/>
              </a:spcBef>
              <a:buNone/>
            </a:pPr>
            <a:r>
              <a:rPr kumimoji="0" lang="en-US" altLang="ja-JP" sz="1600" b="1" dirty="0">
                <a:latin typeface="Calibri" pitchFamily="34" charset="0"/>
                <a:ea typeface="ＭＳ Ｐゴシック" pitchFamily="34" charset="-128"/>
              </a:rPr>
              <a:t>Estonia</a:t>
            </a:r>
          </a:p>
          <a:p>
            <a:pPr algn="ctr" eaLnBrk="1" hangingPunct="1">
              <a:spcBef>
                <a:spcPct val="50000"/>
              </a:spcBef>
              <a:buNone/>
            </a:pPr>
            <a:r>
              <a:rPr kumimoji="0" lang="en-US" altLang="ja-JP" sz="1600" b="1" dirty="0">
                <a:latin typeface="Calibri" pitchFamily="34" charset="0"/>
                <a:ea typeface="ＭＳ Ｐゴシック" pitchFamily="34" charset="-128"/>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sz="1400" dirty="0">
                <a:latin typeface="Calibri" pitchFamily="34" charset="0"/>
              </a:rPr>
              <a:t>2</a:t>
            </a:r>
          </a:p>
        </p:txBody>
      </p:sp>
      <p:sp>
        <p:nvSpPr>
          <p:cNvPr id="5123" name="Text Box 7"/>
          <p:cNvSpPr txBox="1">
            <a:spLocks noChangeArrowheads="1"/>
          </p:cNvSpPr>
          <p:nvPr/>
        </p:nvSpPr>
        <p:spPr bwMode="auto">
          <a:xfrm>
            <a:off x="1127125" y="514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p>
        </p:txBody>
      </p:sp>
      <p:graphicFrame>
        <p:nvGraphicFramePr>
          <p:cNvPr id="5179" name="Group 59"/>
          <p:cNvGraphicFramePr>
            <a:graphicFrameLocks noGrp="1"/>
          </p:cNvGraphicFramePr>
          <p:nvPr>
            <p:extLst>
              <p:ext uri="{D42A27DB-BD31-4B8C-83A1-F6EECF244321}">
                <p14:modId xmlns:p14="http://schemas.microsoft.com/office/powerpoint/2010/main" val="4046419880"/>
              </p:ext>
            </p:extLst>
          </p:nvPr>
        </p:nvGraphicFramePr>
        <p:xfrm>
          <a:off x="304800" y="2115473"/>
          <a:ext cx="7010400" cy="2304250"/>
        </p:xfrm>
        <a:graphic>
          <a:graphicData uri="http://schemas.openxmlformats.org/drawingml/2006/table">
            <a:tbl>
              <a:tblPr/>
              <a:tblGrid>
                <a:gridCol w="3200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5896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itchFamily="34" charset="0"/>
                        <a:cs typeface="Arial" charset="0"/>
                      </a:endParaRPr>
                    </a:p>
                  </a:txBody>
                  <a:tcPr marT="45701" marB="4570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30 Sep 2017</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30 Sep 2018</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Difference</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05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Prior year’s balance (1 January)</a:t>
                      </a:r>
                    </a:p>
                  </a:txBody>
                  <a:tcPr marT="45701" marB="4570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409</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531</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BrowalliaUPC" panose="020B0604020202020204" pitchFamily="34" charset="-34"/>
                        </a:rPr>
                        <a:t>122</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2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Assessments</a:t>
                      </a:r>
                    </a:p>
                  </a:txBody>
                  <a:tcPr marT="45701" marB="45701"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itchFamily="34" charset="0"/>
                          <a:cs typeface="Arial" charset="0"/>
                        </a:rPr>
                        <a:t>2,578</a:t>
                      </a:r>
                    </a:p>
                  </a:txBody>
                  <a:tcPr marT="45701" marB="4570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itchFamily="34" charset="0"/>
                          <a:cs typeface="Arial" charset="0"/>
                        </a:rPr>
                        <a:t>2,487</a:t>
                      </a:r>
                    </a:p>
                  </a:txBody>
                  <a:tcPr marT="45701" marB="4570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Arial" charset="0"/>
                        </a:rPr>
                        <a:t>(91)</a:t>
                      </a:r>
                    </a:p>
                  </a:txBody>
                  <a:tcPr marT="45701" marB="4570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Payments received</a:t>
                      </a:r>
                    </a:p>
                  </a:txBody>
                  <a:tcPr marT="45701" marB="45701"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1,892</a:t>
                      </a:r>
                    </a:p>
                  </a:txBody>
                  <a:tcPr marT="45701" marB="45701"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1,930</a:t>
                      </a:r>
                    </a:p>
                  </a:txBody>
                  <a:tcPr marT="45701" marB="45701"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lang="en-US" sz="1600" u="none" strike="noStrike" dirty="0">
                          <a:effectLst/>
                          <a:latin typeface="Calibri" panose="020F0502020204030204" pitchFamily="34" charset="0"/>
                        </a:rPr>
                        <a:t>38</a:t>
                      </a:r>
                      <a:endPar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T="45701" marB="4570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Unpaid assessments</a:t>
                      </a:r>
                    </a:p>
                  </a:txBody>
                  <a:tcPr marT="45701" marB="4570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1,095</a:t>
                      </a:r>
                    </a:p>
                  </a:txBody>
                  <a:tcPr marT="45701" marB="4570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1,088</a:t>
                      </a:r>
                    </a:p>
                  </a:txBody>
                  <a:tcPr marT="45701" marB="4570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(7)</a:t>
                      </a:r>
                    </a:p>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T="45701" marB="4570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5149" name="Pictur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81000"/>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 name="Text Box 6"/>
          <p:cNvSpPr txBox="1">
            <a:spLocks noChangeArrowheads="1"/>
          </p:cNvSpPr>
          <p:nvPr/>
        </p:nvSpPr>
        <p:spPr bwMode="auto">
          <a:xfrm>
            <a:off x="7664450" y="144780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a:solidFill>
                  <a:srgbClr val="336699"/>
                </a:solidFill>
                <a:latin typeface="Calibri" pitchFamily="34" charset="0"/>
                <a:ea typeface="SimSun" pitchFamily="2" charset="-122"/>
              </a:rPr>
              <a:t>The United Nations </a:t>
            </a:r>
            <a:br>
              <a:rPr kumimoji="0" lang="en-US" altLang="zh-CN" sz="1200" b="1" i="1">
                <a:solidFill>
                  <a:srgbClr val="336699"/>
                </a:solidFill>
                <a:latin typeface="Calibri" pitchFamily="34" charset="0"/>
                <a:ea typeface="SimSun" pitchFamily="2" charset="-122"/>
              </a:rPr>
            </a:br>
            <a:r>
              <a:rPr kumimoji="0" lang="en-US" altLang="zh-CN" sz="1200" b="1" i="1">
                <a:solidFill>
                  <a:srgbClr val="336699"/>
                </a:solidFill>
                <a:latin typeface="Calibri" pitchFamily="34" charset="0"/>
                <a:ea typeface="SimSun" pitchFamily="2" charset="-122"/>
              </a:rPr>
              <a:t>Financial Situation</a:t>
            </a:r>
            <a:endParaRPr kumimoji="0" lang="en-GB" altLang="ja-JP" sz="1200" b="1" i="1">
              <a:solidFill>
                <a:srgbClr val="336699"/>
              </a:solidFill>
              <a:latin typeface="Calibri" pitchFamily="34" charset="0"/>
              <a:ea typeface="ＭＳ Ｐゴシック" pitchFamily="34" charset="-128"/>
            </a:endParaRPr>
          </a:p>
        </p:txBody>
      </p:sp>
      <p:sp>
        <p:nvSpPr>
          <p:cNvPr id="5151" name="Text Box 59"/>
          <p:cNvSpPr txBox="1">
            <a:spLocks noChangeArrowheads="1"/>
          </p:cNvSpPr>
          <p:nvPr/>
        </p:nvSpPr>
        <p:spPr bwMode="auto">
          <a:xfrm>
            <a:off x="75691" y="202135"/>
            <a:ext cx="75443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dirty="0">
                <a:latin typeface="Calibri" pitchFamily="34" charset="0"/>
                <a:ea typeface="ＭＳ Ｐゴシック" pitchFamily="34" charset="-128"/>
              </a:rPr>
              <a:t>Chart 2 -</a:t>
            </a:r>
            <a:r>
              <a:rPr kumimoji="0" lang="en-GB" altLang="ja-JP" dirty="0">
                <a:solidFill>
                  <a:srgbClr val="990033"/>
                </a:solidFill>
                <a:latin typeface="Calibri" pitchFamily="34" charset="0"/>
                <a:ea typeface="ＭＳ Ｐゴシック" pitchFamily="34" charset="-128"/>
              </a:rPr>
              <a:t> Regular Budget: Assessment Status</a:t>
            </a:r>
            <a:endParaRPr kumimoji="0" lang="en-GB" altLang="ja-JP" dirty="0">
              <a:latin typeface="Calibri" pitchFamily="34" charset="0"/>
              <a:ea typeface="ＭＳ Ｐゴシック" pitchFamily="34" charset="-128"/>
            </a:endParaRPr>
          </a:p>
        </p:txBody>
      </p:sp>
      <p:sp>
        <p:nvSpPr>
          <p:cNvPr id="5152" name="Text Box 60"/>
          <p:cNvSpPr txBox="1">
            <a:spLocks noChangeArrowheads="1"/>
          </p:cNvSpPr>
          <p:nvPr/>
        </p:nvSpPr>
        <p:spPr bwMode="auto">
          <a:xfrm>
            <a:off x="75691" y="662781"/>
            <a:ext cx="1611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2000" dirty="0">
                <a:latin typeface="Calibri" pitchFamily="34" charset="0"/>
                <a:ea typeface="ＭＳ Ｐゴシック" pitchFamily="34" charset="-128"/>
              </a:rPr>
              <a:t>(US$ millions)</a:t>
            </a:r>
          </a:p>
        </p:txBody>
      </p:sp>
      <p:grpSp>
        <p:nvGrpSpPr>
          <p:cNvPr id="5153" name="Group 99"/>
          <p:cNvGrpSpPr>
            <a:grpSpLocks/>
          </p:cNvGrpSpPr>
          <p:nvPr/>
        </p:nvGrpSpPr>
        <p:grpSpPr bwMode="auto">
          <a:xfrm>
            <a:off x="7658115" y="2106614"/>
            <a:ext cx="1162050" cy="606425"/>
            <a:chOff x="4824" y="1327"/>
            <a:chExt cx="732" cy="382"/>
          </a:xfrm>
        </p:grpSpPr>
        <p:grpSp>
          <p:nvGrpSpPr>
            <p:cNvPr id="5155" name="Group 98"/>
            <p:cNvGrpSpPr>
              <a:grpSpLocks/>
            </p:cNvGrpSpPr>
            <p:nvPr/>
          </p:nvGrpSpPr>
          <p:grpSpPr bwMode="auto">
            <a:xfrm>
              <a:off x="4830" y="1327"/>
              <a:ext cx="726" cy="382"/>
              <a:chOff x="4830" y="1327"/>
              <a:chExt cx="726" cy="382"/>
            </a:xfrm>
          </p:grpSpPr>
          <p:sp>
            <p:nvSpPr>
              <p:cNvPr id="5157" name="Text Box 92"/>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990033"/>
                    </a:solidFill>
                    <a:latin typeface="Calibri" pitchFamily="34" charset="0"/>
                    <a:ea typeface="ＭＳ Ｐゴシック" pitchFamily="34" charset="-128"/>
                  </a:rPr>
                  <a:t>Regular budget</a:t>
                </a:r>
              </a:p>
            </p:txBody>
          </p:sp>
          <p:sp>
            <p:nvSpPr>
              <p:cNvPr id="5158" name="Text Box 94"/>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Peacekeeping</a:t>
                </a:r>
              </a:p>
            </p:txBody>
          </p:sp>
          <p:sp>
            <p:nvSpPr>
              <p:cNvPr id="5159" name="Text Box 95"/>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B2B2B2"/>
                    </a:solidFill>
                    <a:latin typeface="Calibri" pitchFamily="34" charset="0"/>
                    <a:ea typeface="ＭＳ Ｐゴシック" pitchFamily="34" charset="-128"/>
                  </a:rPr>
                  <a:t>Tribunals</a:t>
                </a:r>
              </a:p>
            </p:txBody>
          </p:sp>
        </p:grpSp>
        <p:sp>
          <p:nvSpPr>
            <p:cNvPr id="5156" name="Rectangle 93"/>
            <p:cNvSpPr>
              <a:spLocks noChangeArrowheads="1"/>
            </p:cNvSpPr>
            <p:nvPr/>
          </p:nvSpPr>
          <p:spPr bwMode="auto">
            <a:xfrm flipH="1">
              <a:off x="4824" y="1392"/>
              <a:ext cx="48" cy="48"/>
            </a:xfrm>
            <a:prstGeom prst="rect">
              <a:avLst/>
            </a:prstGeom>
            <a:solidFill>
              <a:srgbClr val="993366"/>
            </a:solidFill>
            <a:ln w="9525">
              <a:solidFill>
                <a:srgbClr val="CC0000"/>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latin typeface="Calibri" pitchFamily="34" charset="0"/>
              </a:endParaRPr>
            </a:p>
          </p:txBody>
        </p:sp>
      </p:grpSp>
      <p:sp>
        <p:nvSpPr>
          <p:cNvPr id="5154" name="Rectangle 48"/>
          <p:cNvSpPr>
            <a:spLocks/>
          </p:cNvSpPr>
          <p:nvPr/>
        </p:nvSpPr>
        <p:spPr bwMode="auto">
          <a:xfrm>
            <a:off x="7543800" y="228609"/>
            <a:ext cx="76200" cy="6503988"/>
          </a:xfrm>
          <a:prstGeom prst="rect">
            <a:avLst/>
          </a:prstGeom>
          <a:solidFill>
            <a:srgbClr val="66003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a:solidFill>
                <a:srgbClr val="FFFFFF"/>
              </a:solidFill>
              <a:latin typeface="Cambria" pitchFamily="18" charset="0"/>
              <a:ea typeface="SimSun" pitchFamily="2" charset="-122"/>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51" name="Object 2"/>
          <p:cNvGraphicFramePr>
            <a:graphicFrameLocks noGrp="1" noChangeAspect="1"/>
          </p:cNvGraphicFramePr>
          <p:nvPr>
            <p:ph/>
            <p:extLst>
              <p:ext uri="{D42A27DB-BD31-4B8C-83A1-F6EECF244321}">
                <p14:modId xmlns:p14="http://schemas.microsoft.com/office/powerpoint/2010/main" val="1226613691"/>
              </p:ext>
            </p:extLst>
          </p:nvPr>
        </p:nvGraphicFramePr>
        <p:xfrm>
          <a:off x="895350" y="1851025"/>
          <a:ext cx="5986463" cy="3859213"/>
        </p:xfrm>
        <a:graphic>
          <a:graphicData uri="http://schemas.openxmlformats.org/presentationml/2006/ole">
            <mc:AlternateContent xmlns:mc="http://schemas.openxmlformats.org/markup-compatibility/2006">
              <mc:Choice xmlns:v="urn:schemas-microsoft-com:vml" Requires="v">
                <p:oleObj spid="_x0000_s6811" name="Worksheet" r:id="rId3" imgW="7117030" imgH="4587192" progId="Excel.Sheet.8">
                  <p:embed/>
                </p:oleObj>
              </mc:Choice>
              <mc:Fallback>
                <p:oleObj name="Worksheet" r:id="rId3" imgW="7117030" imgH="4587192" progId="Excel.Sheet.8">
                  <p:embed/>
                  <p:pic>
                    <p:nvPicPr>
                      <p:cNvPr id="0" name="Object 2"/>
                      <p:cNvPicPr>
                        <a:picLocks noGrp="1" noChangeAspect="1" noChangeArrowheads="1"/>
                      </p:cNvPicPr>
                      <p:nvPr/>
                    </p:nvPicPr>
                    <p:blipFill>
                      <a:blip r:embed="rId4"/>
                      <a:srcRect/>
                      <a:stretch>
                        <a:fillRect/>
                      </a:stretch>
                    </p:blipFill>
                    <p:spPr bwMode="auto">
                      <a:xfrm>
                        <a:off x="895350" y="1851025"/>
                        <a:ext cx="5986463" cy="3859213"/>
                      </a:xfrm>
                      <a:prstGeom prst="rect">
                        <a:avLst/>
                      </a:prstGeom>
                      <a:noFill/>
                      <a:ln>
                        <a:noFill/>
                      </a:ln>
                      <a:extLst/>
                    </p:spPr>
                  </p:pic>
                </p:oleObj>
              </mc:Fallback>
            </mc:AlternateContent>
          </a:graphicData>
        </a:graphic>
      </p:graphicFrame>
      <p:sp>
        <p:nvSpPr>
          <p:cNvPr id="6146" name="Rectangle 6"/>
          <p:cNvSpPr txBox="1">
            <a:spLocks noGrp="1" noChangeArrowheads="1"/>
          </p:cNvSpPr>
          <p:nvPr/>
        </p:nvSpPr>
        <p:spPr bwMode="auto">
          <a:xfrm>
            <a:off x="6584302" y="62388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GB" altLang="ja-JP" sz="1400" dirty="0">
                <a:latin typeface="Calibri" pitchFamily="34" charset="0"/>
                <a:ea typeface="ＭＳ Ｐゴシック" pitchFamily="34" charset="-128"/>
              </a:rPr>
              <a:t>3</a:t>
            </a:r>
          </a:p>
        </p:txBody>
      </p:sp>
      <p:sp>
        <p:nvSpPr>
          <p:cNvPr id="6147" name="Text Box 7"/>
          <p:cNvSpPr txBox="1">
            <a:spLocks noChangeArrowheads="1"/>
          </p:cNvSpPr>
          <p:nvPr/>
        </p:nvSpPr>
        <p:spPr bwMode="auto">
          <a:xfrm>
            <a:off x="1127125" y="514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p>
        </p:txBody>
      </p:sp>
      <p:pic>
        <p:nvPicPr>
          <p:cNvPr id="614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381000"/>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6"/>
          <p:cNvSpPr txBox="1">
            <a:spLocks noChangeArrowheads="1"/>
          </p:cNvSpPr>
          <p:nvPr/>
        </p:nvSpPr>
        <p:spPr bwMode="auto">
          <a:xfrm>
            <a:off x="7664450" y="144780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a:solidFill>
                  <a:srgbClr val="336699"/>
                </a:solidFill>
                <a:latin typeface="Calibri" pitchFamily="34" charset="0"/>
                <a:ea typeface="SimSun" pitchFamily="2" charset="-122"/>
              </a:rPr>
              <a:t>The United Nations </a:t>
            </a:r>
            <a:br>
              <a:rPr kumimoji="0" lang="en-US" altLang="zh-CN" sz="1200" b="1" i="1">
                <a:solidFill>
                  <a:srgbClr val="336699"/>
                </a:solidFill>
                <a:latin typeface="Calibri" pitchFamily="34" charset="0"/>
                <a:ea typeface="SimSun" pitchFamily="2" charset="-122"/>
              </a:rPr>
            </a:br>
            <a:r>
              <a:rPr kumimoji="0" lang="en-US" altLang="zh-CN" sz="1200" b="1" i="1">
                <a:solidFill>
                  <a:srgbClr val="336699"/>
                </a:solidFill>
                <a:latin typeface="Calibri" pitchFamily="34" charset="0"/>
                <a:ea typeface="SimSun" pitchFamily="2" charset="-122"/>
              </a:rPr>
              <a:t>Financial Situation</a:t>
            </a:r>
            <a:endParaRPr kumimoji="0" lang="en-GB" altLang="ja-JP" sz="1200" b="1" i="1">
              <a:solidFill>
                <a:srgbClr val="336699"/>
              </a:solidFill>
              <a:latin typeface="Calibri" pitchFamily="34" charset="0"/>
              <a:ea typeface="ＭＳ Ｐゴシック" pitchFamily="34" charset="-128"/>
            </a:endParaRPr>
          </a:p>
        </p:txBody>
      </p:sp>
      <p:sp>
        <p:nvSpPr>
          <p:cNvPr id="6150" name="Text Box 6"/>
          <p:cNvSpPr txBox="1">
            <a:spLocks noChangeArrowheads="1"/>
          </p:cNvSpPr>
          <p:nvPr/>
        </p:nvSpPr>
        <p:spPr bwMode="auto">
          <a:xfrm>
            <a:off x="152403" y="200025"/>
            <a:ext cx="647106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dirty="0">
                <a:latin typeface="Calibri" pitchFamily="34" charset="0"/>
                <a:ea typeface="ＭＳ Ｐゴシック" pitchFamily="34" charset="-128"/>
              </a:rPr>
              <a:t>Chart 3 - </a:t>
            </a:r>
            <a:r>
              <a:rPr kumimoji="0" lang="en-GB" altLang="ja-JP" dirty="0">
                <a:solidFill>
                  <a:srgbClr val="990033"/>
                </a:solidFill>
                <a:latin typeface="Calibri" pitchFamily="34" charset="0"/>
                <a:ea typeface="ＭＳ Ｐゴシック" pitchFamily="34" charset="-128"/>
              </a:rPr>
              <a:t>Regular Budget Assessments</a:t>
            </a:r>
            <a:br>
              <a:rPr kumimoji="0" lang="en-GB" altLang="ja-JP" sz="3600" dirty="0">
                <a:solidFill>
                  <a:srgbClr val="CC0000"/>
                </a:solidFill>
                <a:latin typeface="Calibri" pitchFamily="34" charset="0"/>
                <a:ea typeface="ＭＳ Ｐゴシック" pitchFamily="34" charset="-128"/>
              </a:rPr>
            </a:br>
            <a:r>
              <a:rPr kumimoji="0" lang="en-GB" altLang="ja-JP" sz="2000" dirty="0">
                <a:latin typeface="Calibri" pitchFamily="34" charset="0"/>
                <a:ea typeface="ＭＳ Ｐゴシック" pitchFamily="34" charset="-128"/>
              </a:rPr>
              <a:t>Number of Member States paying in full at Year-end</a:t>
            </a:r>
          </a:p>
        </p:txBody>
      </p:sp>
      <p:sp>
        <p:nvSpPr>
          <p:cNvPr id="6152" name="Text Box 20"/>
          <p:cNvSpPr txBox="1">
            <a:spLocks noChangeArrowheads="1"/>
          </p:cNvSpPr>
          <p:nvPr/>
        </p:nvSpPr>
        <p:spPr bwMode="auto">
          <a:xfrm>
            <a:off x="457200" y="6096005"/>
            <a:ext cx="67194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sz="1500" dirty="0">
                <a:latin typeface="Calibri" pitchFamily="34" charset="0"/>
                <a:ea typeface="ＭＳ Ｐゴシック" pitchFamily="34" charset="-128"/>
              </a:rPr>
              <a:t>* At 30 September 2018, compared to 134 Member States as at 30 September 2017</a:t>
            </a:r>
          </a:p>
        </p:txBody>
      </p:sp>
      <p:sp>
        <p:nvSpPr>
          <p:cNvPr id="6153" name="Text Box 29"/>
          <p:cNvSpPr txBox="1">
            <a:spLocks noChangeArrowheads="1"/>
          </p:cNvSpPr>
          <p:nvPr/>
        </p:nvSpPr>
        <p:spPr bwMode="auto">
          <a:xfrm>
            <a:off x="7099300" y="3160727"/>
            <a:ext cx="3286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GB" altLang="ja-JP" sz="1500">
              <a:latin typeface="Calibri" pitchFamily="34" charset="0"/>
              <a:ea typeface="ＭＳ Ｐゴシック" pitchFamily="34" charset="-128"/>
            </a:endParaRPr>
          </a:p>
        </p:txBody>
      </p:sp>
      <p:grpSp>
        <p:nvGrpSpPr>
          <p:cNvPr id="6154" name="Group 99"/>
          <p:cNvGrpSpPr>
            <a:grpSpLocks/>
          </p:cNvGrpSpPr>
          <p:nvPr/>
        </p:nvGrpSpPr>
        <p:grpSpPr bwMode="auto">
          <a:xfrm>
            <a:off x="7658115" y="2106614"/>
            <a:ext cx="1162050" cy="606425"/>
            <a:chOff x="4824" y="1327"/>
            <a:chExt cx="732" cy="382"/>
          </a:xfrm>
        </p:grpSpPr>
        <p:grpSp>
          <p:nvGrpSpPr>
            <p:cNvPr id="6157" name="Group 98"/>
            <p:cNvGrpSpPr>
              <a:grpSpLocks/>
            </p:cNvGrpSpPr>
            <p:nvPr/>
          </p:nvGrpSpPr>
          <p:grpSpPr bwMode="auto">
            <a:xfrm>
              <a:off x="4830" y="1327"/>
              <a:ext cx="726" cy="382"/>
              <a:chOff x="4830" y="1327"/>
              <a:chExt cx="726" cy="382"/>
            </a:xfrm>
          </p:grpSpPr>
          <p:sp>
            <p:nvSpPr>
              <p:cNvPr id="6159" name="Text Box 92"/>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990033"/>
                    </a:solidFill>
                    <a:latin typeface="Calibri" pitchFamily="34" charset="0"/>
                    <a:ea typeface="ＭＳ Ｐゴシック" pitchFamily="34" charset="-128"/>
                  </a:rPr>
                  <a:t>Regular budget</a:t>
                </a:r>
              </a:p>
            </p:txBody>
          </p:sp>
          <p:sp>
            <p:nvSpPr>
              <p:cNvPr id="6160" name="Text Box 94"/>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a:solidFill>
                      <a:srgbClr val="B2B2B2"/>
                    </a:solidFill>
                    <a:latin typeface="Calibri" pitchFamily="34" charset="0"/>
                    <a:ea typeface="ＭＳ Ｐゴシック" pitchFamily="34" charset="-128"/>
                  </a:rPr>
                  <a:t>Peacekeeping</a:t>
                </a:r>
              </a:p>
            </p:txBody>
          </p:sp>
          <p:sp>
            <p:nvSpPr>
              <p:cNvPr id="6161" name="Text Box 95"/>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Tribunals</a:t>
                </a:r>
              </a:p>
            </p:txBody>
          </p:sp>
        </p:grpSp>
        <p:sp>
          <p:nvSpPr>
            <p:cNvPr id="6158" name="Rectangle 93"/>
            <p:cNvSpPr>
              <a:spLocks noChangeArrowheads="1"/>
            </p:cNvSpPr>
            <p:nvPr/>
          </p:nvSpPr>
          <p:spPr bwMode="auto">
            <a:xfrm flipH="1">
              <a:off x="4824" y="1392"/>
              <a:ext cx="48" cy="48"/>
            </a:xfrm>
            <a:prstGeom prst="rect">
              <a:avLst/>
            </a:prstGeom>
            <a:solidFill>
              <a:srgbClr val="993366"/>
            </a:solidFill>
            <a:ln w="9525">
              <a:solidFill>
                <a:srgbClr val="CC0000"/>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a:latin typeface="Calibri" pitchFamily="34" charset="0"/>
              </a:endParaRPr>
            </a:p>
          </p:txBody>
        </p:sp>
      </p:grpSp>
      <p:sp>
        <p:nvSpPr>
          <p:cNvPr id="6155" name="Rectangle 48"/>
          <p:cNvSpPr>
            <a:spLocks/>
          </p:cNvSpPr>
          <p:nvPr/>
        </p:nvSpPr>
        <p:spPr bwMode="auto">
          <a:xfrm>
            <a:off x="7543800" y="228609"/>
            <a:ext cx="76200" cy="6503988"/>
          </a:xfrm>
          <a:prstGeom prst="rect">
            <a:avLst/>
          </a:prstGeom>
          <a:solidFill>
            <a:srgbClr val="66003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a:solidFill>
                <a:srgbClr val="FFFFFF"/>
              </a:solidFill>
              <a:latin typeface="Cambria" pitchFamily="18" charset="0"/>
              <a:ea typeface="SimSun" pitchFamily="2" charset="-122"/>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p:txBody>
      </p:sp>
      <p:sp>
        <p:nvSpPr>
          <p:cNvPr id="6156" name="Text Box 29"/>
          <p:cNvSpPr txBox="1">
            <a:spLocks noChangeArrowheads="1"/>
          </p:cNvSpPr>
          <p:nvPr/>
        </p:nvSpPr>
        <p:spPr bwMode="auto">
          <a:xfrm>
            <a:off x="6562725" y="2255046"/>
            <a:ext cx="3286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sz="1500" dirty="0">
                <a:latin typeface="Calibri" pitchFamily="34" charset="0"/>
                <a:ea typeface="ＭＳ Ｐゴシック" pitchFamily="34" charset="-128"/>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sz="1400" dirty="0">
                <a:latin typeface="Calibri" pitchFamily="34" charset="0"/>
              </a:rPr>
              <a:t>4</a:t>
            </a:r>
          </a:p>
        </p:txBody>
      </p:sp>
      <p:grpSp>
        <p:nvGrpSpPr>
          <p:cNvPr id="7171" name="Group 78"/>
          <p:cNvGrpSpPr>
            <a:grpSpLocks/>
          </p:cNvGrpSpPr>
          <p:nvPr/>
        </p:nvGrpSpPr>
        <p:grpSpPr bwMode="auto">
          <a:xfrm>
            <a:off x="120140" y="1118867"/>
            <a:ext cx="7432674" cy="6227764"/>
            <a:chOff x="54" y="841"/>
            <a:chExt cx="4682" cy="3923"/>
          </a:xfrm>
        </p:grpSpPr>
        <p:sp>
          <p:nvSpPr>
            <p:cNvPr id="7197" name="Rectangle 53"/>
            <p:cNvSpPr>
              <a:spLocks noChangeArrowheads="1"/>
            </p:cNvSpPr>
            <p:nvPr/>
          </p:nvSpPr>
          <p:spPr bwMode="auto">
            <a:xfrm>
              <a:off x="3722" y="856"/>
              <a:ext cx="1014" cy="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23" tIns="50911" rIns="101823" bIns="50911"/>
            <a:lstStyle>
              <a:lvl1pPr defTabSz="1019175" eaLnBrk="0" hangingPunct="0">
                <a:spcBef>
                  <a:spcPct val="20000"/>
                </a:spcBef>
                <a:buChar char="•"/>
                <a:defRPr kumimoji="1" sz="3200">
                  <a:solidFill>
                    <a:schemeClr val="tx1"/>
                  </a:solidFill>
                  <a:latin typeface="Arial" charset="0"/>
                  <a:cs typeface="Arial" charset="0"/>
                </a:defRPr>
              </a:lvl1pPr>
              <a:lvl2pPr marL="742950" indent="-285750" defTabSz="1019175" eaLnBrk="0" hangingPunct="0">
                <a:spcBef>
                  <a:spcPct val="20000"/>
                </a:spcBef>
                <a:buChar char="–"/>
                <a:defRPr kumimoji="1" sz="2800">
                  <a:solidFill>
                    <a:schemeClr val="tx1"/>
                  </a:solidFill>
                  <a:latin typeface="Arial" charset="0"/>
                  <a:cs typeface="Arial" charset="0"/>
                </a:defRPr>
              </a:lvl2pPr>
              <a:lvl3pPr marL="1143000" indent="-228600" defTabSz="1019175" eaLnBrk="0" hangingPunct="0">
                <a:spcBef>
                  <a:spcPct val="20000"/>
                </a:spcBef>
                <a:buChar char="•"/>
                <a:defRPr kumimoji="1" sz="2400">
                  <a:solidFill>
                    <a:schemeClr val="tx1"/>
                  </a:solidFill>
                  <a:latin typeface="Arial" charset="0"/>
                  <a:cs typeface="Arial" charset="0"/>
                </a:defRPr>
              </a:lvl3pPr>
              <a:lvl4pPr marL="1600200" indent="-228600" defTabSz="1019175" eaLnBrk="0" hangingPunct="0">
                <a:spcBef>
                  <a:spcPct val="20000"/>
                </a:spcBef>
                <a:buChar char="–"/>
                <a:defRPr kumimoji="1" sz="2000">
                  <a:solidFill>
                    <a:schemeClr val="tx1"/>
                  </a:solidFill>
                  <a:latin typeface="Arial" charset="0"/>
                  <a:cs typeface="Arial" charset="0"/>
                </a:defRPr>
              </a:lvl4pPr>
              <a:lvl5pPr marL="2057400" indent="-228600" defTabSz="1019175" eaLnBrk="0" hangingPunct="0">
                <a:spcBef>
                  <a:spcPct val="20000"/>
                </a:spcBef>
                <a:buChar char="»"/>
                <a:defRPr kumimoji="1" sz="20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None/>
              </a:pPr>
              <a:r>
                <a:rPr kumimoji="0" lang="en-US" altLang="ja-JP" sz="1100" dirty="0">
                  <a:latin typeface="Calibri" pitchFamily="34" charset="0"/>
                  <a:ea typeface="ＭＳ Ｐゴシック" pitchFamily="34" charset="-128"/>
                </a:rPr>
                <a:t>Singapore</a:t>
              </a:r>
            </a:p>
            <a:p>
              <a:pPr eaLnBrk="1" hangingPunct="1">
                <a:spcBef>
                  <a:spcPct val="0"/>
                </a:spcBef>
                <a:buNone/>
              </a:pPr>
              <a:r>
                <a:rPr kumimoji="0" lang="en-US" altLang="ja-JP" sz="1100" dirty="0">
                  <a:latin typeface="Calibri" pitchFamily="34" charset="0"/>
                  <a:ea typeface="ＭＳ Ｐゴシック" pitchFamily="34" charset="-128"/>
                </a:rPr>
                <a:t>Slovakia</a:t>
              </a:r>
            </a:p>
            <a:p>
              <a:pPr eaLnBrk="1" hangingPunct="1">
                <a:spcBef>
                  <a:spcPct val="0"/>
                </a:spcBef>
                <a:buNone/>
              </a:pPr>
              <a:r>
                <a:rPr kumimoji="0" lang="en-US" altLang="ja-JP" sz="1100" dirty="0">
                  <a:latin typeface="Calibri" pitchFamily="34" charset="0"/>
                  <a:ea typeface="ＭＳ Ｐゴシック" pitchFamily="34" charset="-128"/>
                </a:rPr>
                <a:t>Slovenia</a:t>
              </a:r>
            </a:p>
            <a:p>
              <a:pPr eaLnBrk="1" hangingPunct="1">
                <a:spcBef>
                  <a:spcPct val="0"/>
                </a:spcBef>
                <a:buNone/>
              </a:pPr>
              <a:r>
                <a:rPr kumimoji="0" lang="en-US" altLang="ja-JP" sz="1100" dirty="0">
                  <a:latin typeface="Calibri" pitchFamily="34" charset="0"/>
                  <a:ea typeface="ＭＳ Ｐゴシック" pitchFamily="34" charset="-128"/>
                </a:rPr>
                <a:t>South Africa</a:t>
              </a:r>
            </a:p>
            <a:p>
              <a:pPr eaLnBrk="1" hangingPunct="1">
                <a:spcBef>
                  <a:spcPct val="0"/>
                </a:spcBef>
                <a:buNone/>
              </a:pPr>
              <a:r>
                <a:rPr kumimoji="0" lang="en-US" altLang="ja-JP" sz="1100" dirty="0">
                  <a:latin typeface="Calibri" pitchFamily="34" charset="0"/>
                  <a:ea typeface="ＭＳ Ｐゴシック" pitchFamily="34" charset="-128"/>
                </a:rPr>
                <a:t>South Sudan</a:t>
              </a:r>
            </a:p>
            <a:p>
              <a:pPr eaLnBrk="1" hangingPunct="1">
                <a:spcBef>
                  <a:spcPct val="0"/>
                </a:spcBef>
                <a:buNone/>
              </a:pPr>
              <a:r>
                <a:rPr kumimoji="0" lang="en-US" altLang="ja-JP" sz="1100" dirty="0">
                  <a:latin typeface="Calibri" pitchFamily="34" charset="0"/>
                  <a:ea typeface="ＭＳ Ｐゴシック" pitchFamily="34" charset="-128"/>
                </a:rPr>
                <a:t>Spain</a:t>
              </a:r>
            </a:p>
            <a:p>
              <a:pPr eaLnBrk="1" hangingPunct="1">
                <a:spcBef>
                  <a:spcPct val="0"/>
                </a:spcBef>
                <a:buNone/>
              </a:pPr>
              <a:r>
                <a:rPr kumimoji="0" lang="en-US" altLang="ja-JP" sz="1100" dirty="0">
                  <a:latin typeface="Calibri" pitchFamily="34" charset="0"/>
                  <a:ea typeface="ＭＳ Ｐゴシック" pitchFamily="34" charset="-128"/>
                </a:rPr>
                <a:t>Sri Lanka</a:t>
              </a:r>
            </a:p>
            <a:p>
              <a:pPr eaLnBrk="1" hangingPunct="1">
                <a:spcBef>
                  <a:spcPct val="0"/>
                </a:spcBef>
                <a:buNone/>
              </a:pPr>
              <a:r>
                <a:rPr kumimoji="0" lang="en-US" altLang="ja-JP" sz="1100" dirty="0">
                  <a:latin typeface="Calibri" pitchFamily="34" charset="0"/>
                  <a:ea typeface="ＭＳ Ｐゴシック" pitchFamily="34" charset="-128"/>
                </a:rPr>
                <a:t>Sudan</a:t>
              </a:r>
            </a:p>
            <a:p>
              <a:pPr eaLnBrk="1" hangingPunct="1">
                <a:spcBef>
                  <a:spcPct val="0"/>
                </a:spcBef>
                <a:buNone/>
              </a:pPr>
              <a:r>
                <a:rPr kumimoji="0" lang="en-US" altLang="ja-JP" sz="1100" dirty="0">
                  <a:latin typeface="Calibri" pitchFamily="34" charset="0"/>
                  <a:ea typeface="ＭＳ Ｐゴシック" pitchFamily="34" charset="-128"/>
                </a:rPr>
                <a:t>Sweden</a:t>
              </a:r>
            </a:p>
            <a:p>
              <a:pPr eaLnBrk="1" hangingPunct="1">
                <a:spcBef>
                  <a:spcPct val="0"/>
                </a:spcBef>
                <a:buNone/>
              </a:pPr>
              <a:r>
                <a:rPr kumimoji="0" lang="en-US" altLang="ja-JP" sz="1100" dirty="0">
                  <a:latin typeface="Calibri" pitchFamily="34" charset="0"/>
                  <a:ea typeface="ＭＳ Ｐゴシック" pitchFamily="34" charset="-128"/>
                </a:rPr>
                <a:t>Switzerland</a:t>
              </a:r>
            </a:p>
            <a:p>
              <a:pPr eaLnBrk="1" hangingPunct="1">
                <a:spcBef>
                  <a:spcPct val="0"/>
                </a:spcBef>
                <a:buNone/>
              </a:pPr>
              <a:r>
                <a:rPr kumimoji="0" lang="en-US" altLang="ja-JP" sz="1100" dirty="0">
                  <a:latin typeface="Calibri" pitchFamily="34" charset="0"/>
                  <a:ea typeface="ＭＳ Ｐゴシック" pitchFamily="34" charset="-128"/>
                </a:rPr>
                <a:t>Syrian Arab Republic</a:t>
              </a:r>
            </a:p>
            <a:p>
              <a:pPr eaLnBrk="1" hangingPunct="1">
                <a:spcBef>
                  <a:spcPct val="0"/>
                </a:spcBef>
                <a:buNone/>
              </a:pPr>
              <a:r>
                <a:rPr kumimoji="0" lang="en-US" altLang="ja-JP" sz="1100" dirty="0">
                  <a:latin typeface="Calibri" pitchFamily="34" charset="0"/>
                  <a:ea typeface="ＭＳ Ｐゴシック" pitchFamily="34" charset="-128"/>
                </a:rPr>
                <a:t>Tajikistan</a:t>
              </a:r>
            </a:p>
            <a:p>
              <a:pPr eaLnBrk="1" hangingPunct="1">
                <a:spcBef>
                  <a:spcPct val="0"/>
                </a:spcBef>
                <a:buNone/>
              </a:pPr>
              <a:r>
                <a:rPr kumimoji="0" lang="en-US" altLang="ja-JP" sz="1100" dirty="0">
                  <a:latin typeface="Calibri" pitchFamily="34" charset="0"/>
                  <a:ea typeface="ＭＳ Ｐゴシック" pitchFamily="34" charset="-128"/>
                </a:rPr>
                <a:t>Thailand</a:t>
              </a:r>
            </a:p>
            <a:p>
              <a:pPr eaLnBrk="1" hangingPunct="1">
                <a:spcBef>
                  <a:spcPct val="0"/>
                </a:spcBef>
                <a:buNone/>
              </a:pPr>
              <a:r>
                <a:rPr kumimoji="0" lang="en-US" altLang="ja-JP" sz="1100" dirty="0">
                  <a:latin typeface="Calibri" pitchFamily="34" charset="0"/>
                  <a:ea typeface="ＭＳ Ｐゴシック" pitchFamily="34" charset="-128"/>
                </a:rPr>
                <a:t>The former Yugoslav</a:t>
              </a:r>
            </a:p>
            <a:p>
              <a:pPr eaLnBrk="1" hangingPunct="1">
                <a:spcBef>
                  <a:spcPct val="0"/>
                </a:spcBef>
                <a:buNone/>
              </a:pPr>
              <a:r>
                <a:rPr kumimoji="0" lang="en-US" altLang="ja-JP" sz="1100" dirty="0">
                  <a:latin typeface="Calibri" pitchFamily="34" charset="0"/>
                  <a:ea typeface="ＭＳ Ｐゴシック" pitchFamily="34" charset="-128"/>
                </a:rPr>
                <a:t>   Republic of Macedonia </a:t>
              </a:r>
            </a:p>
            <a:p>
              <a:pPr eaLnBrk="1" hangingPunct="1">
                <a:spcBef>
                  <a:spcPct val="0"/>
                </a:spcBef>
                <a:buNone/>
              </a:pPr>
              <a:r>
                <a:rPr kumimoji="0" lang="en-US" altLang="ja-JP" sz="1100" dirty="0">
                  <a:latin typeface="Calibri" pitchFamily="34" charset="0"/>
                  <a:ea typeface="ＭＳ Ｐゴシック" pitchFamily="34" charset="-128"/>
                </a:rPr>
                <a:t>Trinidad and Tobago</a:t>
              </a:r>
            </a:p>
            <a:p>
              <a:pPr eaLnBrk="1" hangingPunct="1">
                <a:spcBef>
                  <a:spcPct val="0"/>
                </a:spcBef>
                <a:buNone/>
              </a:pPr>
              <a:r>
                <a:rPr kumimoji="0" lang="en-US" altLang="ja-JP" sz="1100" dirty="0">
                  <a:latin typeface="Calibri" pitchFamily="34" charset="0"/>
                  <a:ea typeface="ＭＳ Ｐゴシック" pitchFamily="34" charset="-128"/>
                </a:rPr>
                <a:t>Tunisia</a:t>
              </a:r>
            </a:p>
            <a:p>
              <a:pPr eaLnBrk="1" hangingPunct="1">
                <a:spcBef>
                  <a:spcPct val="0"/>
                </a:spcBef>
                <a:buNone/>
              </a:pPr>
              <a:r>
                <a:rPr kumimoji="0" lang="en-US" altLang="ja-JP" sz="1100" dirty="0">
                  <a:latin typeface="Calibri" pitchFamily="34" charset="0"/>
                  <a:ea typeface="ＭＳ Ｐゴシック" pitchFamily="34" charset="-128"/>
                </a:rPr>
                <a:t>Turkey</a:t>
              </a:r>
            </a:p>
            <a:p>
              <a:pPr eaLnBrk="1" hangingPunct="1">
                <a:spcBef>
                  <a:spcPct val="0"/>
                </a:spcBef>
                <a:buNone/>
              </a:pPr>
              <a:r>
                <a:rPr kumimoji="0" lang="en-US" altLang="ja-JP" sz="1100" dirty="0">
                  <a:latin typeface="Calibri" pitchFamily="34" charset="0"/>
                  <a:ea typeface="ＭＳ Ｐゴシック" pitchFamily="34" charset="-128"/>
                </a:rPr>
                <a:t>Turkmenistan</a:t>
              </a:r>
            </a:p>
            <a:p>
              <a:pPr eaLnBrk="1" hangingPunct="1">
                <a:spcBef>
                  <a:spcPct val="0"/>
                </a:spcBef>
                <a:buNone/>
              </a:pPr>
              <a:r>
                <a:rPr kumimoji="0" lang="en-US" altLang="ja-JP" sz="1100" dirty="0">
                  <a:latin typeface="Calibri" pitchFamily="34" charset="0"/>
                  <a:ea typeface="ＭＳ Ｐゴシック" pitchFamily="34" charset="-128"/>
                </a:rPr>
                <a:t>Tuvalu</a:t>
              </a:r>
            </a:p>
            <a:p>
              <a:pPr eaLnBrk="1" hangingPunct="1">
                <a:spcBef>
                  <a:spcPct val="0"/>
                </a:spcBef>
                <a:buNone/>
              </a:pPr>
              <a:r>
                <a:rPr kumimoji="0" lang="en-US" altLang="ja-JP" sz="1100" dirty="0">
                  <a:latin typeface="Calibri" pitchFamily="34" charset="0"/>
                  <a:ea typeface="ＭＳ Ｐゴシック" pitchFamily="34" charset="-128"/>
                </a:rPr>
                <a:t>Ukraine</a:t>
              </a:r>
            </a:p>
            <a:p>
              <a:pPr eaLnBrk="1" hangingPunct="1">
                <a:spcBef>
                  <a:spcPct val="0"/>
                </a:spcBef>
                <a:buNone/>
              </a:pPr>
              <a:r>
                <a:rPr kumimoji="0" lang="en-US" altLang="ja-JP" sz="1100" dirty="0">
                  <a:latin typeface="Calibri" pitchFamily="34" charset="0"/>
                  <a:ea typeface="ＭＳ Ｐゴシック" pitchFamily="34" charset="-128"/>
                </a:rPr>
                <a:t>United Arab Emirates</a:t>
              </a:r>
            </a:p>
            <a:p>
              <a:pPr eaLnBrk="1" hangingPunct="1">
                <a:spcBef>
                  <a:spcPct val="0"/>
                </a:spcBef>
                <a:buNone/>
              </a:pPr>
              <a:r>
                <a:rPr kumimoji="0" lang="en-US" altLang="ja-JP" sz="1100" dirty="0">
                  <a:latin typeface="Calibri" pitchFamily="34" charset="0"/>
                  <a:ea typeface="ＭＳ Ｐゴシック" pitchFamily="34" charset="-128"/>
                </a:rPr>
                <a:t>United Kingdom Uzbekistan</a:t>
              </a:r>
            </a:p>
            <a:p>
              <a:pPr eaLnBrk="1" hangingPunct="1">
                <a:spcBef>
                  <a:spcPct val="0"/>
                </a:spcBef>
                <a:buNone/>
              </a:pPr>
              <a:r>
                <a:rPr kumimoji="0" lang="en-US" altLang="ja-JP" sz="1100" dirty="0">
                  <a:latin typeface="Calibri" pitchFamily="34" charset="0"/>
                  <a:ea typeface="ＭＳ Ｐゴシック" pitchFamily="34" charset="-128"/>
                </a:rPr>
                <a:t>Vanuatu</a:t>
              </a:r>
            </a:p>
            <a:p>
              <a:pPr eaLnBrk="1" hangingPunct="1">
                <a:spcBef>
                  <a:spcPct val="0"/>
                </a:spcBef>
                <a:buNone/>
              </a:pPr>
              <a:r>
                <a:rPr kumimoji="0" lang="en-US" altLang="ja-JP" sz="1100" dirty="0">
                  <a:latin typeface="Calibri" pitchFamily="34" charset="0"/>
                  <a:ea typeface="ＭＳ Ｐゴシック" pitchFamily="34" charset="-128"/>
                </a:rPr>
                <a:t>Viet Nam</a:t>
              </a:r>
            </a:p>
            <a:p>
              <a:pPr eaLnBrk="1" hangingPunct="1">
                <a:spcBef>
                  <a:spcPct val="0"/>
                </a:spcBef>
                <a:buNone/>
              </a:pPr>
              <a:r>
                <a:rPr kumimoji="0" lang="en-US" altLang="ja-JP" sz="1100" dirty="0">
                  <a:latin typeface="Calibri" pitchFamily="34" charset="0"/>
                  <a:ea typeface="ＭＳ Ｐゴシック" pitchFamily="34" charset="-128"/>
                </a:rPr>
                <a:t>Zambia</a:t>
              </a:r>
            </a:p>
            <a:p>
              <a:pPr eaLnBrk="1" hangingPunct="1">
                <a:spcBef>
                  <a:spcPct val="0"/>
                </a:spcBef>
                <a:buNone/>
              </a:pPr>
              <a:r>
                <a:rPr kumimoji="0" lang="en-US" altLang="ja-JP" sz="1100" dirty="0">
                  <a:latin typeface="Calibri" pitchFamily="34" charset="0"/>
                  <a:ea typeface="ＭＳ Ｐゴシック" pitchFamily="34" charset="-128"/>
                </a:rPr>
                <a:t>Zimbabwe</a:t>
              </a:r>
            </a:p>
          </p:txBody>
        </p:sp>
        <p:sp>
          <p:nvSpPr>
            <p:cNvPr id="7198" name="Rectangle 54"/>
            <p:cNvSpPr>
              <a:spLocks noChangeArrowheads="1"/>
            </p:cNvSpPr>
            <p:nvPr/>
          </p:nvSpPr>
          <p:spPr bwMode="auto">
            <a:xfrm>
              <a:off x="2832" y="845"/>
              <a:ext cx="1034" cy="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23" tIns="50911" rIns="101823" bIns="50911"/>
            <a:lstStyle>
              <a:lvl1pPr defTabSz="1019175" eaLnBrk="0" hangingPunct="0">
                <a:spcBef>
                  <a:spcPct val="20000"/>
                </a:spcBef>
                <a:buChar char="•"/>
                <a:defRPr kumimoji="1" sz="3200">
                  <a:solidFill>
                    <a:schemeClr val="tx1"/>
                  </a:solidFill>
                  <a:latin typeface="Arial" charset="0"/>
                  <a:cs typeface="Arial" charset="0"/>
                </a:defRPr>
              </a:lvl1pPr>
              <a:lvl2pPr marL="742950" indent="-285750" defTabSz="1019175" eaLnBrk="0" hangingPunct="0">
                <a:spcBef>
                  <a:spcPct val="20000"/>
                </a:spcBef>
                <a:buChar char="–"/>
                <a:defRPr kumimoji="1" sz="2800">
                  <a:solidFill>
                    <a:schemeClr val="tx1"/>
                  </a:solidFill>
                  <a:latin typeface="Arial" charset="0"/>
                  <a:cs typeface="Arial" charset="0"/>
                </a:defRPr>
              </a:lvl2pPr>
              <a:lvl3pPr marL="1143000" indent="-228600" defTabSz="1019175" eaLnBrk="0" hangingPunct="0">
                <a:spcBef>
                  <a:spcPct val="20000"/>
                </a:spcBef>
                <a:buChar char="•"/>
                <a:defRPr kumimoji="1" sz="2400">
                  <a:solidFill>
                    <a:schemeClr val="tx1"/>
                  </a:solidFill>
                  <a:latin typeface="Arial" charset="0"/>
                  <a:cs typeface="Arial" charset="0"/>
                </a:defRPr>
              </a:lvl3pPr>
              <a:lvl4pPr marL="1600200" indent="-228600" defTabSz="1019175" eaLnBrk="0" hangingPunct="0">
                <a:spcBef>
                  <a:spcPct val="20000"/>
                </a:spcBef>
                <a:buChar char="–"/>
                <a:defRPr kumimoji="1" sz="2000">
                  <a:solidFill>
                    <a:schemeClr val="tx1"/>
                  </a:solidFill>
                  <a:latin typeface="Arial" charset="0"/>
                  <a:cs typeface="Arial" charset="0"/>
                </a:defRPr>
              </a:lvl4pPr>
              <a:lvl5pPr marL="2057400" indent="-228600" defTabSz="1019175" eaLnBrk="0" hangingPunct="0">
                <a:spcBef>
                  <a:spcPct val="20000"/>
                </a:spcBef>
                <a:buChar char="»"/>
                <a:defRPr kumimoji="1" sz="20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None/>
              </a:pPr>
              <a:r>
                <a:rPr kumimoji="0" lang="en-US" altLang="ja-JP" sz="1100" dirty="0">
                  <a:latin typeface="Calibri" pitchFamily="34" charset="0"/>
                  <a:ea typeface="ＭＳ Ｐゴシック" pitchFamily="34" charset="-128"/>
                </a:rPr>
                <a:t>Montenegro</a:t>
              </a:r>
            </a:p>
            <a:p>
              <a:pPr eaLnBrk="1" hangingPunct="1">
                <a:spcBef>
                  <a:spcPct val="0"/>
                </a:spcBef>
                <a:buNone/>
              </a:pPr>
              <a:r>
                <a:rPr kumimoji="0" lang="en-US" altLang="ja-JP" sz="1100" dirty="0">
                  <a:latin typeface="Calibri" pitchFamily="34" charset="0"/>
                  <a:ea typeface="ＭＳ Ｐゴシック" pitchFamily="34" charset="-128"/>
                </a:rPr>
                <a:t>Morocco</a:t>
              </a:r>
            </a:p>
            <a:p>
              <a:pPr eaLnBrk="1" hangingPunct="1">
                <a:spcBef>
                  <a:spcPct val="0"/>
                </a:spcBef>
                <a:buNone/>
              </a:pPr>
              <a:r>
                <a:rPr kumimoji="0" lang="en-US" altLang="ja-JP" sz="1100" dirty="0">
                  <a:latin typeface="Calibri" pitchFamily="34" charset="0"/>
                  <a:ea typeface="ＭＳ Ｐゴシック" pitchFamily="34" charset="-128"/>
                </a:rPr>
                <a:t>Myanmar</a:t>
              </a:r>
            </a:p>
            <a:p>
              <a:pPr eaLnBrk="1" hangingPunct="1">
                <a:spcBef>
                  <a:spcPct val="0"/>
                </a:spcBef>
                <a:buNone/>
              </a:pPr>
              <a:r>
                <a:rPr kumimoji="0" lang="en-US" altLang="ja-JP" sz="1100" dirty="0">
                  <a:latin typeface="Calibri" pitchFamily="34" charset="0"/>
                  <a:ea typeface="ＭＳ Ｐゴシック" pitchFamily="34" charset="-128"/>
                </a:rPr>
                <a:t>Namibia</a:t>
              </a:r>
            </a:p>
            <a:p>
              <a:pPr eaLnBrk="1" hangingPunct="1">
                <a:spcBef>
                  <a:spcPct val="0"/>
                </a:spcBef>
                <a:buNone/>
              </a:pPr>
              <a:r>
                <a:rPr kumimoji="0" lang="en-US" altLang="ja-JP" sz="1100" dirty="0">
                  <a:latin typeface="Calibri" pitchFamily="34" charset="0"/>
                  <a:ea typeface="ＭＳ Ｐゴシック" pitchFamily="34" charset="-128"/>
                </a:rPr>
                <a:t>Nauru</a:t>
              </a:r>
            </a:p>
            <a:p>
              <a:pPr eaLnBrk="1" hangingPunct="1">
                <a:spcBef>
                  <a:spcPct val="0"/>
                </a:spcBef>
                <a:buNone/>
              </a:pPr>
              <a:r>
                <a:rPr kumimoji="0" lang="en-US" altLang="ja-JP" sz="1100" dirty="0">
                  <a:latin typeface="Calibri" pitchFamily="34" charset="0"/>
                  <a:ea typeface="ＭＳ Ｐゴシック" pitchFamily="34" charset="-128"/>
                </a:rPr>
                <a:t>Nepal</a:t>
              </a:r>
            </a:p>
            <a:p>
              <a:pPr eaLnBrk="1" hangingPunct="1">
                <a:spcBef>
                  <a:spcPct val="0"/>
                </a:spcBef>
                <a:buNone/>
              </a:pPr>
              <a:r>
                <a:rPr kumimoji="0" lang="en-US" altLang="ja-JP" sz="1100" dirty="0">
                  <a:latin typeface="Calibri" pitchFamily="34" charset="0"/>
                  <a:ea typeface="ＭＳ Ｐゴシック" pitchFamily="34" charset="-128"/>
                </a:rPr>
                <a:t>Netherlands</a:t>
              </a:r>
            </a:p>
            <a:p>
              <a:pPr eaLnBrk="1" hangingPunct="1">
                <a:spcBef>
                  <a:spcPct val="0"/>
                </a:spcBef>
                <a:buNone/>
              </a:pPr>
              <a:r>
                <a:rPr kumimoji="0" lang="en-US" altLang="ja-JP" sz="1100" dirty="0">
                  <a:latin typeface="Calibri" pitchFamily="34" charset="0"/>
                  <a:ea typeface="ＭＳ Ｐゴシック" pitchFamily="34" charset="-128"/>
                </a:rPr>
                <a:t>New Zealand</a:t>
              </a:r>
            </a:p>
            <a:p>
              <a:pPr eaLnBrk="1" hangingPunct="1">
                <a:spcBef>
                  <a:spcPct val="0"/>
                </a:spcBef>
                <a:buNone/>
              </a:pPr>
              <a:r>
                <a:rPr kumimoji="0" lang="en-US" altLang="ja-JP" sz="1100" dirty="0">
                  <a:latin typeface="Calibri" pitchFamily="34" charset="0"/>
                  <a:ea typeface="ＭＳ Ｐゴシック" pitchFamily="34" charset="-128"/>
                </a:rPr>
                <a:t>Nicaragua</a:t>
              </a:r>
            </a:p>
            <a:p>
              <a:pPr eaLnBrk="1" hangingPunct="1">
                <a:spcBef>
                  <a:spcPct val="0"/>
                </a:spcBef>
                <a:buNone/>
              </a:pPr>
              <a:r>
                <a:rPr kumimoji="0" lang="en-US" altLang="ja-JP" sz="1100" dirty="0">
                  <a:latin typeface="Calibri" pitchFamily="34" charset="0"/>
                  <a:ea typeface="ＭＳ Ｐゴシック" pitchFamily="34" charset="-128"/>
                </a:rPr>
                <a:t>Nigeria</a:t>
              </a:r>
            </a:p>
            <a:p>
              <a:pPr eaLnBrk="1" hangingPunct="1">
                <a:spcBef>
                  <a:spcPct val="0"/>
                </a:spcBef>
                <a:buNone/>
              </a:pPr>
              <a:r>
                <a:rPr kumimoji="0" lang="en-US" altLang="ja-JP" sz="1100" dirty="0">
                  <a:latin typeface="Calibri" pitchFamily="34" charset="0"/>
                  <a:ea typeface="ＭＳ Ｐゴシック" pitchFamily="34" charset="-128"/>
                </a:rPr>
                <a:t>Norway</a:t>
              </a:r>
            </a:p>
            <a:p>
              <a:pPr eaLnBrk="1" hangingPunct="1">
                <a:spcBef>
                  <a:spcPct val="0"/>
                </a:spcBef>
                <a:buNone/>
              </a:pPr>
              <a:r>
                <a:rPr kumimoji="0" lang="en-US" altLang="ja-JP" sz="1100" dirty="0">
                  <a:latin typeface="Calibri" pitchFamily="34" charset="0"/>
                  <a:ea typeface="ＭＳ Ｐゴシック" pitchFamily="34" charset="-128"/>
                </a:rPr>
                <a:t>Pakistan</a:t>
              </a:r>
            </a:p>
            <a:p>
              <a:pPr eaLnBrk="1" hangingPunct="1">
                <a:spcBef>
                  <a:spcPct val="0"/>
                </a:spcBef>
                <a:buNone/>
              </a:pPr>
              <a:r>
                <a:rPr kumimoji="0" lang="en-US" altLang="ja-JP" sz="1100" dirty="0">
                  <a:latin typeface="Calibri" pitchFamily="34" charset="0"/>
                  <a:ea typeface="ＭＳ Ｐゴシック" pitchFamily="34" charset="-128"/>
                </a:rPr>
                <a:t>Paraguay</a:t>
              </a:r>
            </a:p>
            <a:p>
              <a:pPr eaLnBrk="1" hangingPunct="1">
                <a:spcBef>
                  <a:spcPct val="0"/>
                </a:spcBef>
                <a:buNone/>
              </a:pPr>
              <a:r>
                <a:rPr kumimoji="0" lang="en-US" altLang="ja-JP" sz="1100" dirty="0">
                  <a:latin typeface="Calibri" pitchFamily="34" charset="0"/>
                  <a:ea typeface="ＭＳ Ｐゴシック" pitchFamily="34" charset="-128"/>
                </a:rPr>
                <a:t>Philippines</a:t>
              </a:r>
            </a:p>
            <a:p>
              <a:pPr eaLnBrk="1" hangingPunct="1">
                <a:spcBef>
                  <a:spcPct val="0"/>
                </a:spcBef>
                <a:buNone/>
              </a:pPr>
              <a:r>
                <a:rPr kumimoji="0" lang="en-US" altLang="ja-JP" sz="1100" dirty="0">
                  <a:latin typeface="Calibri" pitchFamily="34" charset="0"/>
                  <a:ea typeface="ＭＳ Ｐゴシック" pitchFamily="34" charset="-128"/>
                </a:rPr>
                <a:t>Poland</a:t>
              </a:r>
            </a:p>
            <a:p>
              <a:pPr eaLnBrk="1" hangingPunct="1">
                <a:spcBef>
                  <a:spcPct val="0"/>
                </a:spcBef>
                <a:buNone/>
              </a:pPr>
              <a:r>
                <a:rPr kumimoji="0" lang="en-US" altLang="ja-JP" sz="1100" dirty="0">
                  <a:latin typeface="Calibri" pitchFamily="34" charset="0"/>
                  <a:ea typeface="ＭＳ Ｐゴシック" pitchFamily="34" charset="-128"/>
                </a:rPr>
                <a:t>Portugal</a:t>
              </a:r>
            </a:p>
            <a:p>
              <a:pPr eaLnBrk="1" hangingPunct="1">
                <a:spcBef>
                  <a:spcPct val="0"/>
                </a:spcBef>
                <a:buNone/>
              </a:pPr>
              <a:r>
                <a:rPr kumimoji="0" lang="en-US" altLang="ja-JP" sz="1100" dirty="0">
                  <a:latin typeface="Calibri" pitchFamily="34" charset="0"/>
                  <a:ea typeface="ＭＳ Ｐゴシック" pitchFamily="34" charset="-128"/>
                </a:rPr>
                <a:t>Qatar</a:t>
              </a:r>
            </a:p>
            <a:p>
              <a:pPr eaLnBrk="1" hangingPunct="1">
                <a:spcBef>
                  <a:spcPct val="0"/>
                </a:spcBef>
                <a:buNone/>
              </a:pPr>
              <a:r>
                <a:rPr kumimoji="0" lang="en-US" altLang="ja-JP" sz="1100" dirty="0">
                  <a:latin typeface="Calibri" pitchFamily="34" charset="0"/>
                  <a:ea typeface="ＭＳ Ｐゴシック" pitchFamily="34" charset="-128"/>
                </a:rPr>
                <a:t>Republic of Korea</a:t>
              </a:r>
            </a:p>
            <a:p>
              <a:pPr eaLnBrk="1" hangingPunct="1">
                <a:spcBef>
                  <a:spcPct val="0"/>
                </a:spcBef>
                <a:buNone/>
              </a:pPr>
              <a:r>
                <a:rPr kumimoji="0" lang="en-US" altLang="ja-JP" sz="1100" dirty="0">
                  <a:latin typeface="Calibri" pitchFamily="34" charset="0"/>
                  <a:ea typeface="ＭＳ Ｐゴシック" pitchFamily="34" charset="-128"/>
                </a:rPr>
                <a:t>Republic of Moldova</a:t>
              </a:r>
            </a:p>
            <a:p>
              <a:pPr eaLnBrk="1" hangingPunct="1">
                <a:spcBef>
                  <a:spcPct val="0"/>
                </a:spcBef>
                <a:buNone/>
              </a:pPr>
              <a:r>
                <a:rPr kumimoji="0" lang="en-US" altLang="ja-JP" sz="1100" dirty="0">
                  <a:latin typeface="Calibri" pitchFamily="34" charset="0"/>
                  <a:ea typeface="ＭＳ Ｐゴシック" pitchFamily="34" charset="-128"/>
                </a:rPr>
                <a:t>Romania</a:t>
              </a:r>
            </a:p>
            <a:p>
              <a:pPr eaLnBrk="1" hangingPunct="1">
                <a:spcBef>
                  <a:spcPct val="0"/>
                </a:spcBef>
                <a:buNone/>
              </a:pPr>
              <a:r>
                <a:rPr kumimoji="0" lang="en-US" altLang="ja-JP" sz="1100" dirty="0">
                  <a:latin typeface="Calibri" pitchFamily="34" charset="0"/>
                  <a:ea typeface="ＭＳ Ｐゴシック" pitchFamily="34" charset="-128"/>
                </a:rPr>
                <a:t>Russian Federation</a:t>
              </a:r>
            </a:p>
            <a:p>
              <a:pPr eaLnBrk="1" hangingPunct="1">
                <a:spcBef>
                  <a:spcPct val="0"/>
                </a:spcBef>
                <a:buNone/>
              </a:pPr>
              <a:r>
                <a:rPr kumimoji="0" lang="en-US" altLang="ja-JP" sz="1100" dirty="0">
                  <a:latin typeface="Calibri" pitchFamily="34" charset="0"/>
                  <a:ea typeface="ＭＳ Ｐゴシック" pitchFamily="34" charset="-128"/>
                </a:rPr>
                <a:t>Rwanda</a:t>
              </a:r>
            </a:p>
            <a:p>
              <a:pPr eaLnBrk="1" hangingPunct="1">
                <a:spcBef>
                  <a:spcPct val="0"/>
                </a:spcBef>
                <a:buNone/>
              </a:pPr>
              <a:r>
                <a:rPr kumimoji="0" lang="en-US" altLang="ja-JP" sz="1100" dirty="0">
                  <a:latin typeface="Calibri" pitchFamily="34" charset="0"/>
                  <a:ea typeface="ＭＳ Ｐゴシック" pitchFamily="34" charset="-128"/>
                </a:rPr>
                <a:t>Saint Lucia</a:t>
              </a:r>
            </a:p>
            <a:p>
              <a:pPr eaLnBrk="1" hangingPunct="1">
                <a:spcBef>
                  <a:spcPct val="0"/>
                </a:spcBef>
                <a:buNone/>
              </a:pPr>
              <a:r>
                <a:rPr kumimoji="0" lang="en-US" altLang="ja-JP" sz="1100" dirty="0">
                  <a:latin typeface="Calibri" pitchFamily="34" charset="0"/>
                  <a:ea typeface="ＭＳ Ｐゴシック" pitchFamily="34" charset="-128"/>
                </a:rPr>
                <a:t>Saint Vincent </a:t>
              </a:r>
            </a:p>
            <a:p>
              <a:pPr eaLnBrk="1" hangingPunct="1">
                <a:spcBef>
                  <a:spcPct val="0"/>
                </a:spcBef>
                <a:buNone/>
              </a:pPr>
              <a:r>
                <a:rPr kumimoji="0" lang="en-US" altLang="ja-JP" sz="1100" dirty="0">
                  <a:latin typeface="Calibri" pitchFamily="34" charset="0"/>
                  <a:ea typeface="ＭＳ Ｐゴシック" pitchFamily="34" charset="-128"/>
                </a:rPr>
                <a:t>  and the Grenadines</a:t>
              </a:r>
            </a:p>
            <a:p>
              <a:pPr eaLnBrk="1" hangingPunct="1">
                <a:spcBef>
                  <a:spcPct val="0"/>
                </a:spcBef>
                <a:buNone/>
              </a:pPr>
              <a:r>
                <a:rPr kumimoji="0" lang="en-US" altLang="ja-JP" sz="1100" dirty="0">
                  <a:latin typeface="Calibri" pitchFamily="34" charset="0"/>
                  <a:ea typeface="ＭＳ Ｐゴシック" pitchFamily="34" charset="-128"/>
                </a:rPr>
                <a:t>Samoa</a:t>
              </a:r>
            </a:p>
            <a:p>
              <a:pPr eaLnBrk="1" hangingPunct="1">
                <a:spcBef>
                  <a:spcPct val="0"/>
                </a:spcBef>
                <a:buNone/>
              </a:pPr>
              <a:r>
                <a:rPr kumimoji="0" lang="en-US" altLang="ja-JP" sz="1100" dirty="0">
                  <a:latin typeface="Calibri" pitchFamily="34" charset="0"/>
                  <a:ea typeface="ＭＳ Ｐゴシック" pitchFamily="34" charset="-128"/>
                </a:rPr>
                <a:t>San Marino</a:t>
              </a:r>
            </a:p>
            <a:p>
              <a:pPr eaLnBrk="1" hangingPunct="1">
                <a:spcBef>
                  <a:spcPct val="0"/>
                </a:spcBef>
                <a:buNone/>
              </a:pPr>
              <a:r>
                <a:rPr kumimoji="0" lang="en-US" altLang="ja-JP" sz="1100" dirty="0">
                  <a:latin typeface="Calibri" pitchFamily="34" charset="0"/>
                  <a:ea typeface="ＭＳ Ｐゴシック" pitchFamily="34" charset="-128"/>
                </a:rPr>
                <a:t>Serbia</a:t>
              </a:r>
            </a:p>
            <a:p>
              <a:pPr eaLnBrk="1" hangingPunct="1">
                <a:spcBef>
                  <a:spcPct val="0"/>
                </a:spcBef>
                <a:buNone/>
              </a:pPr>
              <a:r>
                <a:rPr kumimoji="0" lang="en-US" altLang="ja-JP" sz="1100" dirty="0">
                  <a:latin typeface="Calibri" pitchFamily="34" charset="0"/>
                  <a:ea typeface="ＭＳ Ｐゴシック" pitchFamily="34" charset="-128"/>
                </a:rPr>
                <a:t>Sierra Leone</a:t>
              </a:r>
            </a:p>
            <a:p>
              <a:pPr>
                <a:buFontTx/>
                <a:buNone/>
              </a:pPr>
              <a:endParaRPr kumimoji="0" lang="en-US" altLang="ja-JP" sz="900" dirty="0">
                <a:solidFill>
                  <a:srgbClr val="000000"/>
                </a:solidFill>
                <a:latin typeface="Calibri" pitchFamily="34" charset="0"/>
                <a:ea typeface="ＭＳ Ｐゴシック" pitchFamily="34" charset="-128"/>
              </a:endParaRPr>
            </a:p>
            <a:p>
              <a:pPr>
                <a:buFontTx/>
                <a:buNone/>
              </a:pPr>
              <a:endParaRPr kumimoji="0" lang="en-US" altLang="ja-JP" sz="900" dirty="0">
                <a:solidFill>
                  <a:srgbClr val="000000"/>
                </a:solidFill>
                <a:latin typeface="Calibri" pitchFamily="34" charset="0"/>
                <a:ea typeface="ＭＳ Ｐゴシック" pitchFamily="34" charset="-128"/>
              </a:endParaRPr>
            </a:p>
            <a:p>
              <a:pPr>
                <a:buFontTx/>
                <a:buNone/>
              </a:pPr>
              <a:endParaRPr kumimoji="0" lang="en-US" altLang="en-US" sz="900" dirty="0">
                <a:solidFill>
                  <a:srgbClr val="000000"/>
                </a:solidFill>
                <a:latin typeface="Calibri" pitchFamily="34" charset="0"/>
              </a:endParaRPr>
            </a:p>
          </p:txBody>
        </p:sp>
        <p:sp>
          <p:nvSpPr>
            <p:cNvPr id="7199" name="Rectangle 55"/>
            <p:cNvSpPr>
              <a:spLocks noChangeArrowheads="1"/>
            </p:cNvSpPr>
            <p:nvPr/>
          </p:nvSpPr>
          <p:spPr bwMode="auto">
            <a:xfrm>
              <a:off x="1938" y="841"/>
              <a:ext cx="982" cy="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23" tIns="50911" rIns="101823" bIns="50911"/>
            <a:lstStyle>
              <a:lvl1pPr defTabSz="1019175" eaLnBrk="0" hangingPunct="0">
                <a:spcBef>
                  <a:spcPct val="20000"/>
                </a:spcBef>
                <a:buChar char="•"/>
                <a:defRPr kumimoji="1" sz="3200">
                  <a:solidFill>
                    <a:schemeClr val="tx1"/>
                  </a:solidFill>
                  <a:latin typeface="Arial" charset="0"/>
                  <a:cs typeface="Arial" charset="0"/>
                </a:defRPr>
              </a:lvl1pPr>
              <a:lvl2pPr marL="742950" indent="-285750" defTabSz="1019175" eaLnBrk="0" hangingPunct="0">
                <a:spcBef>
                  <a:spcPct val="20000"/>
                </a:spcBef>
                <a:buChar char="–"/>
                <a:defRPr kumimoji="1" sz="2800">
                  <a:solidFill>
                    <a:schemeClr val="tx1"/>
                  </a:solidFill>
                  <a:latin typeface="Arial" charset="0"/>
                  <a:cs typeface="Arial" charset="0"/>
                </a:defRPr>
              </a:lvl2pPr>
              <a:lvl3pPr marL="1143000" indent="-228600" defTabSz="1019175" eaLnBrk="0" hangingPunct="0">
                <a:spcBef>
                  <a:spcPct val="20000"/>
                </a:spcBef>
                <a:buChar char="•"/>
                <a:defRPr kumimoji="1" sz="2400">
                  <a:solidFill>
                    <a:schemeClr val="tx1"/>
                  </a:solidFill>
                  <a:latin typeface="Arial" charset="0"/>
                  <a:cs typeface="Arial" charset="0"/>
                </a:defRPr>
              </a:lvl3pPr>
              <a:lvl4pPr marL="1600200" indent="-228600" defTabSz="1019175" eaLnBrk="0" hangingPunct="0">
                <a:spcBef>
                  <a:spcPct val="20000"/>
                </a:spcBef>
                <a:buChar char="–"/>
                <a:defRPr kumimoji="1" sz="2000">
                  <a:solidFill>
                    <a:schemeClr val="tx1"/>
                  </a:solidFill>
                  <a:latin typeface="Arial" charset="0"/>
                  <a:cs typeface="Arial" charset="0"/>
                </a:defRPr>
              </a:lvl4pPr>
              <a:lvl5pPr marL="2057400" indent="-228600" defTabSz="1019175" eaLnBrk="0" hangingPunct="0">
                <a:spcBef>
                  <a:spcPct val="20000"/>
                </a:spcBef>
                <a:buChar char="»"/>
                <a:defRPr kumimoji="1" sz="20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None/>
              </a:pPr>
              <a:r>
                <a:rPr kumimoji="0" lang="en-US" altLang="ja-JP" sz="1100" dirty="0">
                  <a:latin typeface="Calibri" pitchFamily="34" charset="0"/>
                  <a:ea typeface="ＭＳ Ｐゴシック" pitchFamily="34" charset="-128"/>
                </a:rPr>
                <a:t>Iraq</a:t>
              </a:r>
            </a:p>
            <a:p>
              <a:pPr eaLnBrk="1" hangingPunct="1">
                <a:spcBef>
                  <a:spcPct val="0"/>
                </a:spcBef>
                <a:buNone/>
              </a:pPr>
              <a:r>
                <a:rPr kumimoji="0" lang="en-US" altLang="ja-JP" sz="1100" dirty="0">
                  <a:latin typeface="Calibri" pitchFamily="34" charset="0"/>
                  <a:ea typeface="ＭＳ Ｐゴシック" pitchFamily="34" charset="-128"/>
                </a:rPr>
                <a:t>Ireland</a:t>
              </a:r>
            </a:p>
            <a:p>
              <a:pPr eaLnBrk="1" hangingPunct="1">
                <a:spcBef>
                  <a:spcPct val="0"/>
                </a:spcBef>
                <a:buNone/>
              </a:pPr>
              <a:r>
                <a:rPr kumimoji="0" lang="en-US" altLang="ja-JP" sz="1100" dirty="0">
                  <a:latin typeface="Calibri" pitchFamily="34" charset="0"/>
                  <a:ea typeface="ＭＳ Ｐゴシック" pitchFamily="34" charset="-128"/>
                </a:rPr>
                <a:t>Italy</a:t>
              </a:r>
            </a:p>
            <a:p>
              <a:pPr eaLnBrk="1" hangingPunct="1">
                <a:spcBef>
                  <a:spcPct val="0"/>
                </a:spcBef>
                <a:buNone/>
              </a:pPr>
              <a:r>
                <a:rPr kumimoji="0" lang="en-US" altLang="ja-JP" sz="1100" dirty="0">
                  <a:latin typeface="Calibri" pitchFamily="34" charset="0"/>
                  <a:ea typeface="ＭＳ Ｐゴシック" pitchFamily="34" charset="-128"/>
                </a:rPr>
                <a:t>Jamaica</a:t>
              </a:r>
            </a:p>
            <a:p>
              <a:pPr eaLnBrk="1" hangingPunct="1">
                <a:spcBef>
                  <a:spcPct val="0"/>
                </a:spcBef>
                <a:buNone/>
              </a:pPr>
              <a:r>
                <a:rPr kumimoji="0" lang="en-US" altLang="ja-JP" sz="1100" dirty="0">
                  <a:latin typeface="Calibri" pitchFamily="34" charset="0"/>
                  <a:ea typeface="ＭＳ Ｐゴシック" pitchFamily="34" charset="-128"/>
                </a:rPr>
                <a:t>Japan</a:t>
              </a:r>
            </a:p>
            <a:p>
              <a:pPr eaLnBrk="1" hangingPunct="1">
                <a:spcBef>
                  <a:spcPct val="0"/>
                </a:spcBef>
                <a:buNone/>
              </a:pPr>
              <a:r>
                <a:rPr kumimoji="0" lang="en-US" altLang="ja-JP" sz="1100" dirty="0">
                  <a:latin typeface="Calibri" pitchFamily="34" charset="0"/>
                  <a:ea typeface="ＭＳ Ｐゴシック" pitchFamily="34" charset="-128"/>
                </a:rPr>
                <a:t>Jordan</a:t>
              </a:r>
            </a:p>
            <a:p>
              <a:pPr eaLnBrk="1" hangingPunct="1">
                <a:spcBef>
                  <a:spcPct val="0"/>
                </a:spcBef>
                <a:buFontTx/>
                <a:buNone/>
              </a:pPr>
              <a:r>
                <a:rPr kumimoji="0" lang="en-US" altLang="ja-JP" sz="1100" dirty="0">
                  <a:latin typeface="Calibri" pitchFamily="34" charset="0"/>
                  <a:ea typeface="ＭＳ Ｐゴシック" pitchFamily="34" charset="-128"/>
                </a:rPr>
                <a:t>Kazakhstan</a:t>
              </a:r>
            </a:p>
            <a:p>
              <a:pPr eaLnBrk="1" hangingPunct="1">
                <a:spcBef>
                  <a:spcPct val="0"/>
                </a:spcBef>
                <a:buFontTx/>
                <a:buNone/>
              </a:pPr>
              <a:r>
                <a:rPr kumimoji="0" lang="en-US" altLang="ja-JP" sz="1100" dirty="0">
                  <a:latin typeface="Calibri" pitchFamily="34" charset="0"/>
                  <a:ea typeface="ＭＳ Ｐゴシック" pitchFamily="34" charset="-128"/>
                </a:rPr>
                <a:t>Kiribati</a:t>
              </a:r>
            </a:p>
            <a:p>
              <a:pPr eaLnBrk="1" hangingPunct="1">
                <a:spcBef>
                  <a:spcPct val="0"/>
                </a:spcBef>
                <a:buFontTx/>
                <a:buNone/>
              </a:pPr>
              <a:r>
                <a:rPr kumimoji="0" lang="en-US" altLang="ja-JP" sz="1100" dirty="0">
                  <a:latin typeface="Calibri" pitchFamily="34" charset="0"/>
                  <a:ea typeface="ＭＳ Ｐゴシック" pitchFamily="34" charset="-128"/>
                </a:rPr>
                <a:t>Kuwait</a:t>
              </a:r>
            </a:p>
            <a:p>
              <a:pPr eaLnBrk="1" hangingPunct="1">
                <a:spcBef>
                  <a:spcPct val="0"/>
                </a:spcBef>
                <a:buFontTx/>
                <a:buNone/>
              </a:pPr>
              <a:r>
                <a:rPr kumimoji="0" lang="en-US" altLang="ja-JP" sz="1100" dirty="0">
                  <a:latin typeface="Calibri" pitchFamily="34" charset="0"/>
                  <a:ea typeface="ＭＳ Ｐゴシック" pitchFamily="34" charset="-128"/>
                </a:rPr>
                <a:t>Kyrgyzstan</a:t>
              </a:r>
            </a:p>
            <a:p>
              <a:pPr eaLnBrk="1" hangingPunct="1">
                <a:spcBef>
                  <a:spcPct val="0"/>
                </a:spcBef>
                <a:buFontTx/>
                <a:buNone/>
              </a:pPr>
              <a:r>
                <a:rPr kumimoji="0" lang="en-US" altLang="ja-JP" sz="1100" dirty="0">
                  <a:latin typeface="Calibri" pitchFamily="34" charset="0"/>
                  <a:ea typeface="ＭＳ Ｐゴシック" pitchFamily="34" charset="-128"/>
                </a:rPr>
                <a:t>Lao People’s </a:t>
              </a:r>
            </a:p>
            <a:p>
              <a:pPr eaLnBrk="1" hangingPunct="1">
                <a:spcBef>
                  <a:spcPct val="0"/>
                </a:spcBef>
                <a:buFontTx/>
                <a:buNone/>
              </a:pPr>
              <a:r>
                <a:rPr kumimoji="0" lang="en-US" altLang="ja-JP" sz="1100" dirty="0">
                  <a:latin typeface="Calibri" pitchFamily="34" charset="0"/>
                  <a:ea typeface="ＭＳ Ｐゴシック" pitchFamily="34" charset="-128"/>
                </a:rPr>
                <a:t>  Democratic Republic</a:t>
              </a:r>
            </a:p>
            <a:p>
              <a:pPr eaLnBrk="1" hangingPunct="1">
                <a:spcBef>
                  <a:spcPct val="0"/>
                </a:spcBef>
                <a:buFontTx/>
                <a:buNone/>
              </a:pPr>
              <a:r>
                <a:rPr kumimoji="0" lang="en-US" altLang="ja-JP" sz="1100" dirty="0">
                  <a:latin typeface="Calibri" pitchFamily="34" charset="0"/>
                  <a:ea typeface="ＭＳ Ｐゴシック" pitchFamily="34" charset="-128"/>
                </a:rPr>
                <a:t>Latvia</a:t>
              </a:r>
            </a:p>
            <a:p>
              <a:pPr eaLnBrk="1" hangingPunct="1">
                <a:spcBef>
                  <a:spcPct val="0"/>
                </a:spcBef>
                <a:buFontTx/>
                <a:buNone/>
              </a:pPr>
              <a:r>
                <a:rPr kumimoji="0" lang="en-US" altLang="ja-JP" sz="1100" dirty="0">
                  <a:latin typeface="Calibri" pitchFamily="34" charset="0"/>
                  <a:ea typeface="ＭＳ Ｐゴシック" pitchFamily="34" charset="-128"/>
                </a:rPr>
                <a:t>Liberia</a:t>
              </a:r>
            </a:p>
            <a:p>
              <a:pPr eaLnBrk="1" hangingPunct="1">
                <a:spcBef>
                  <a:spcPct val="0"/>
                </a:spcBef>
                <a:buFontTx/>
                <a:buNone/>
              </a:pPr>
              <a:r>
                <a:rPr kumimoji="0" lang="en-US" altLang="ja-JP" sz="1100" dirty="0">
                  <a:latin typeface="Calibri" pitchFamily="34" charset="0"/>
                  <a:ea typeface="ＭＳ Ｐゴシック" pitchFamily="34" charset="-128"/>
                </a:rPr>
                <a:t>Liechtenstein</a:t>
              </a:r>
            </a:p>
            <a:p>
              <a:pPr eaLnBrk="1" hangingPunct="1">
                <a:spcBef>
                  <a:spcPct val="0"/>
                </a:spcBef>
                <a:buFontTx/>
                <a:buNone/>
              </a:pPr>
              <a:r>
                <a:rPr kumimoji="0" lang="en-US" altLang="ja-JP" sz="1100" dirty="0">
                  <a:latin typeface="Calibri" pitchFamily="34" charset="0"/>
                  <a:ea typeface="ＭＳ Ｐゴシック" pitchFamily="34" charset="-128"/>
                </a:rPr>
                <a:t>Lithuania</a:t>
              </a:r>
            </a:p>
            <a:p>
              <a:pPr eaLnBrk="1" hangingPunct="1">
                <a:spcBef>
                  <a:spcPct val="0"/>
                </a:spcBef>
                <a:buFontTx/>
                <a:buNone/>
              </a:pPr>
              <a:r>
                <a:rPr kumimoji="0" lang="en-US" altLang="ja-JP" sz="1100" dirty="0">
                  <a:latin typeface="Calibri" pitchFamily="34" charset="0"/>
                  <a:ea typeface="ＭＳ Ｐゴシック" pitchFamily="34" charset="-128"/>
                </a:rPr>
                <a:t>Luxembourg</a:t>
              </a:r>
            </a:p>
            <a:p>
              <a:pPr eaLnBrk="1" hangingPunct="1">
                <a:spcBef>
                  <a:spcPct val="0"/>
                </a:spcBef>
                <a:buFontTx/>
                <a:buNone/>
              </a:pPr>
              <a:r>
                <a:rPr kumimoji="0" lang="en-US" altLang="ja-JP" sz="1100" dirty="0">
                  <a:latin typeface="Calibri" pitchFamily="34" charset="0"/>
                  <a:ea typeface="ＭＳ Ｐゴシック" pitchFamily="34" charset="-128"/>
                </a:rPr>
                <a:t>Malawi</a:t>
              </a:r>
            </a:p>
            <a:p>
              <a:pPr eaLnBrk="1" hangingPunct="1">
                <a:spcBef>
                  <a:spcPct val="0"/>
                </a:spcBef>
                <a:buFontTx/>
                <a:buNone/>
              </a:pPr>
              <a:r>
                <a:rPr kumimoji="0" lang="en-US" altLang="ja-JP" sz="1100" dirty="0">
                  <a:latin typeface="Calibri" pitchFamily="34" charset="0"/>
                  <a:ea typeface="ＭＳ Ｐゴシック" pitchFamily="34" charset="-128"/>
                </a:rPr>
                <a:t>Malaysia</a:t>
              </a:r>
            </a:p>
            <a:p>
              <a:pPr eaLnBrk="1" hangingPunct="1">
                <a:spcBef>
                  <a:spcPct val="0"/>
                </a:spcBef>
                <a:buFontTx/>
                <a:buNone/>
              </a:pPr>
              <a:r>
                <a:rPr kumimoji="0" lang="en-US" altLang="ja-JP" sz="1100" dirty="0">
                  <a:latin typeface="Calibri" pitchFamily="34" charset="0"/>
                  <a:ea typeface="ＭＳ Ｐゴシック" pitchFamily="34" charset="-128"/>
                </a:rPr>
                <a:t>Maldives</a:t>
              </a:r>
            </a:p>
            <a:p>
              <a:pPr eaLnBrk="1" hangingPunct="1">
                <a:spcBef>
                  <a:spcPct val="0"/>
                </a:spcBef>
                <a:buFontTx/>
                <a:buNone/>
              </a:pPr>
              <a:r>
                <a:rPr kumimoji="0" lang="en-US" altLang="ja-JP" sz="1100" dirty="0">
                  <a:latin typeface="Calibri" pitchFamily="34" charset="0"/>
                  <a:ea typeface="ＭＳ Ｐゴシック" pitchFamily="34" charset="-128"/>
                </a:rPr>
                <a:t>Mali</a:t>
              </a:r>
            </a:p>
            <a:p>
              <a:pPr eaLnBrk="1" hangingPunct="1">
                <a:spcBef>
                  <a:spcPct val="0"/>
                </a:spcBef>
                <a:buFontTx/>
                <a:buNone/>
              </a:pPr>
              <a:r>
                <a:rPr kumimoji="0" lang="en-US" altLang="ja-JP" sz="1100" dirty="0">
                  <a:latin typeface="Calibri" pitchFamily="34" charset="0"/>
                  <a:ea typeface="ＭＳ Ｐゴシック" pitchFamily="34" charset="-128"/>
                </a:rPr>
                <a:t>Malta</a:t>
              </a:r>
            </a:p>
            <a:p>
              <a:pPr eaLnBrk="1" hangingPunct="1">
                <a:spcBef>
                  <a:spcPct val="0"/>
                </a:spcBef>
                <a:buFontTx/>
                <a:buNone/>
              </a:pPr>
              <a:r>
                <a:rPr kumimoji="0" lang="en-US" altLang="ja-JP" sz="1100" dirty="0">
                  <a:latin typeface="Calibri" pitchFamily="34" charset="0"/>
                  <a:ea typeface="ＭＳ Ｐゴシック" pitchFamily="34" charset="-128"/>
                </a:rPr>
                <a:t>Marshall Islands</a:t>
              </a:r>
            </a:p>
            <a:p>
              <a:pPr eaLnBrk="1" hangingPunct="1">
                <a:spcBef>
                  <a:spcPct val="0"/>
                </a:spcBef>
                <a:buFontTx/>
                <a:buNone/>
              </a:pPr>
              <a:r>
                <a:rPr kumimoji="0" lang="en-US" altLang="ja-JP" sz="1100" dirty="0">
                  <a:latin typeface="Calibri" pitchFamily="34" charset="0"/>
                  <a:ea typeface="ＭＳ Ｐゴシック" pitchFamily="34" charset="-128"/>
                </a:rPr>
                <a:t>Mauritania</a:t>
              </a:r>
            </a:p>
            <a:p>
              <a:pPr eaLnBrk="1" hangingPunct="1">
                <a:spcBef>
                  <a:spcPct val="0"/>
                </a:spcBef>
                <a:buFontTx/>
                <a:buNone/>
              </a:pPr>
              <a:r>
                <a:rPr kumimoji="0" lang="en-US" altLang="ja-JP" sz="1100" dirty="0">
                  <a:latin typeface="Calibri" pitchFamily="34" charset="0"/>
                  <a:ea typeface="ＭＳ Ｐゴシック" pitchFamily="34" charset="-128"/>
                </a:rPr>
                <a:t>Mauritius</a:t>
              </a:r>
            </a:p>
            <a:p>
              <a:pPr eaLnBrk="1" hangingPunct="1">
                <a:spcBef>
                  <a:spcPct val="0"/>
                </a:spcBef>
                <a:buFontTx/>
                <a:buNone/>
              </a:pPr>
              <a:r>
                <a:rPr kumimoji="0" lang="en-US" altLang="ja-JP" sz="1100" dirty="0">
                  <a:latin typeface="Calibri" pitchFamily="34" charset="0"/>
                  <a:ea typeface="ＭＳ Ｐゴシック" pitchFamily="34" charset="-128"/>
                </a:rPr>
                <a:t>Mexico</a:t>
              </a:r>
            </a:p>
            <a:p>
              <a:pPr eaLnBrk="1" hangingPunct="1">
                <a:spcBef>
                  <a:spcPct val="0"/>
                </a:spcBef>
                <a:buFontTx/>
                <a:buNone/>
              </a:pPr>
              <a:r>
                <a:rPr kumimoji="0" lang="en-US" altLang="ja-JP" sz="1100" dirty="0">
                  <a:latin typeface="Calibri" pitchFamily="34" charset="0"/>
                  <a:ea typeface="ＭＳ Ｐゴシック" pitchFamily="34" charset="-128"/>
                </a:rPr>
                <a:t>Micronesia </a:t>
              </a:r>
            </a:p>
            <a:p>
              <a:pPr eaLnBrk="1" hangingPunct="1">
                <a:spcBef>
                  <a:spcPct val="0"/>
                </a:spcBef>
                <a:buFontTx/>
                <a:buNone/>
              </a:pPr>
              <a:r>
                <a:rPr kumimoji="0" lang="en-US" altLang="ja-JP" sz="1100" dirty="0">
                  <a:latin typeface="Calibri" pitchFamily="34" charset="0"/>
                  <a:ea typeface="ＭＳ Ｐゴシック" pitchFamily="34" charset="-128"/>
                </a:rPr>
                <a:t>Monaco</a:t>
              </a:r>
            </a:p>
            <a:p>
              <a:pPr eaLnBrk="1" hangingPunct="1">
                <a:spcBef>
                  <a:spcPct val="0"/>
                </a:spcBef>
                <a:buFontTx/>
                <a:buNone/>
              </a:pPr>
              <a:r>
                <a:rPr kumimoji="0" lang="en-US" altLang="ja-JP" sz="1100" dirty="0">
                  <a:latin typeface="Calibri" pitchFamily="34" charset="0"/>
                  <a:ea typeface="ＭＳ Ｐゴシック" pitchFamily="34" charset="-128"/>
                </a:rPr>
                <a:t>Mongolia</a:t>
              </a:r>
            </a:p>
            <a:p>
              <a:pPr eaLnBrk="1" hangingPunct="1">
                <a:spcBef>
                  <a:spcPct val="0"/>
                </a:spcBef>
                <a:buFontTx/>
                <a:buNone/>
              </a:pPr>
              <a:endParaRPr kumimoji="0" lang="en-US" altLang="ja-JP" sz="1100" dirty="0">
                <a:latin typeface="Calibri" pitchFamily="34" charset="0"/>
                <a:ea typeface="ＭＳ Ｐゴシック" pitchFamily="34" charset="-128"/>
              </a:endParaRPr>
            </a:p>
          </p:txBody>
        </p:sp>
        <p:sp>
          <p:nvSpPr>
            <p:cNvPr id="7200" name="Rectangle 56"/>
            <p:cNvSpPr>
              <a:spLocks noChangeArrowheads="1"/>
            </p:cNvSpPr>
            <p:nvPr/>
          </p:nvSpPr>
          <p:spPr bwMode="auto">
            <a:xfrm>
              <a:off x="1001" y="841"/>
              <a:ext cx="982" cy="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23" tIns="50911" rIns="101823" bIns="50911"/>
            <a:lstStyle>
              <a:lvl1pPr defTabSz="644525" eaLnBrk="0" hangingPunct="0">
                <a:spcBef>
                  <a:spcPct val="20000"/>
                </a:spcBef>
                <a:buChar char="•"/>
                <a:tabLst>
                  <a:tab pos="1600200" algn="l"/>
                </a:tabLst>
                <a:defRPr kumimoji="1" sz="3200">
                  <a:solidFill>
                    <a:schemeClr val="tx1"/>
                  </a:solidFill>
                  <a:latin typeface="Arial" charset="0"/>
                  <a:cs typeface="Arial" charset="0"/>
                </a:defRPr>
              </a:lvl1pPr>
              <a:lvl2pPr marL="742950" indent="-285750" defTabSz="644525" eaLnBrk="0" hangingPunct="0">
                <a:spcBef>
                  <a:spcPct val="20000"/>
                </a:spcBef>
                <a:buChar char="–"/>
                <a:tabLst>
                  <a:tab pos="1600200" algn="l"/>
                </a:tabLst>
                <a:defRPr kumimoji="1" sz="2800">
                  <a:solidFill>
                    <a:schemeClr val="tx1"/>
                  </a:solidFill>
                  <a:latin typeface="Arial" charset="0"/>
                  <a:cs typeface="Arial" charset="0"/>
                </a:defRPr>
              </a:lvl2pPr>
              <a:lvl3pPr marL="1143000" indent="-228600" defTabSz="644525" eaLnBrk="0" hangingPunct="0">
                <a:spcBef>
                  <a:spcPct val="20000"/>
                </a:spcBef>
                <a:buChar char="•"/>
                <a:tabLst>
                  <a:tab pos="1600200" algn="l"/>
                </a:tabLst>
                <a:defRPr kumimoji="1" sz="2400">
                  <a:solidFill>
                    <a:schemeClr val="tx1"/>
                  </a:solidFill>
                  <a:latin typeface="Arial" charset="0"/>
                  <a:cs typeface="Arial" charset="0"/>
                </a:defRPr>
              </a:lvl3pPr>
              <a:lvl4pPr marL="1600200" indent="-228600" defTabSz="644525" eaLnBrk="0" hangingPunct="0">
                <a:spcBef>
                  <a:spcPct val="20000"/>
                </a:spcBef>
                <a:buChar char="–"/>
                <a:tabLst>
                  <a:tab pos="1600200" algn="l"/>
                </a:tabLst>
                <a:defRPr kumimoji="1" sz="2000">
                  <a:solidFill>
                    <a:schemeClr val="tx1"/>
                  </a:solidFill>
                  <a:latin typeface="Arial" charset="0"/>
                  <a:cs typeface="Arial" charset="0"/>
                </a:defRPr>
              </a:lvl4pPr>
              <a:lvl5pPr marL="2057400" indent="-228600" defTabSz="644525" eaLnBrk="0" hangingPunct="0">
                <a:spcBef>
                  <a:spcPct val="20000"/>
                </a:spcBef>
                <a:buChar char="»"/>
                <a:tabLst>
                  <a:tab pos="1600200" algn="l"/>
                </a:tabLst>
                <a:defRPr kumimoji="1" sz="2000">
                  <a:solidFill>
                    <a:schemeClr val="tx1"/>
                  </a:solidFill>
                  <a:latin typeface="Arial" charset="0"/>
                  <a:cs typeface="Arial" charset="0"/>
                </a:defRPr>
              </a:lvl5pPr>
              <a:lvl6pPr marL="2514600" indent="-228600" defTabSz="644525" eaLnBrk="0" fontAlgn="base" hangingPunct="0">
                <a:spcBef>
                  <a:spcPct val="20000"/>
                </a:spcBef>
                <a:spcAft>
                  <a:spcPct val="0"/>
                </a:spcAft>
                <a:buChar char="»"/>
                <a:tabLst>
                  <a:tab pos="1600200" algn="l"/>
                </a:tabLst>
                <a:defRPr kumimoji="1" sz="2000">
                  <a:solidFill>
                    <a:schemeClr val="tx1"/>
                  </a:solidFill>
                  <a:latin typeface="Arial" charset="0"/>
                  <a:cs typeface="Arial" charset="0"/>
                </a:defRPr>
              </a:lvl6pPr>
              <a:lvl7pPr marL="2971800" indent="-228600" defTabSz="644525" eaLnBrk="0" fontAlgn="base" hangingPunct="0">
                <a:spcBef>
                  <a:spcPct val="20000"/>
                </a:spcBef>
                <a:spcAft>
                  <a:spcPct val="0"/>
                </a:spcAft>
                <a:buChar char="»"/>
                <a:tabLst>
                  <a:tab pos="1600200" algn="l"/>
                </a:tabLst>
                <a:defRPr kumimoji="1" sz="2000">
                  <a:solidFill>
                    <a:schemeClr val="tx1"/>
                  </a:solidFill>
                  <a:latin typeface="Arial" charset="0"/>
                  <a:cs typeface="Arial" charset="0"/>
                </a:defRPr>
              </a:lvl7pPr>
              <a:lvl8pPr marL="3429000" indent="-228600" defTabSz="644525" eaLnBrk="0" fontAlgn="base" hangingPunct="0">
                <a:spcBef>
                  <a:spcPct val="20000"/>
                </a:spcBef>
                <a:spcAft>
                  <a:spcPct val="0"/>
                </a:spcAft>
                <a:buChar char="»"/>
                <a:tabLst>
                  <a:tab pos="1600200" algn="l"/>
                </a:tabLst>
                <a:defRPr kumimoji="1" sz="2000">
                  <a:solidFill>
                    <a:schemeClr val="tx1"/>
                  </a:solidFill>
                  <a:latin typeface="Arial" charset="0"/>
                  <a:cs typeface="Arial" charset="0"/>
                </a:defRPr>
              </a:lvl8pPr>
              <a:lvl9pPr marL="3886200" indent="-228600" defTabSz="644525" eaLnBrk="0" fontAlgn="base" hangingPunct="0">
                <a:spcBef>
                  <a:spcPct val="20000"/>
                </a:spcBef>
                <a:spcAft>
                  <a:spcPct val="0"/>
                </a:spcAft>
                <a:buChar char="»"/>
                <a:tabLst>
                  <a:tab pos="1600200" algn="l"/>
                </a:tabLst>
                <a:defRPr kumimoji="1" sz="2000">
                  <a:solidFill>
                    <a:schemeClr val="tx1"/>
                  </a:solidFill>
                  <a:latin typeface="Arial" charset="0"/>
                  <a:cs typeface="Arial" charset="0"/>
                </a:defRPr>
              </a:lvl9pPr>
            </a:lstStyle>
            <a:p>
              <a:pPr eaLnBrk="1" hangingPunct="1">
                <a:spcBef>
                  <a:spcPct val="0"/>
                </a:spcBef>
                <a:buNone/>
              </a:pPr>
              <a:r>
                <a:rPr lang="en-GB" sz="1100" dirty="0">
                  <a:latin typeface="Calibri" panose="020F0502020204030204" pitchFamily="34" charset="0"/>
                </a:rPr>
                <a:t>Croatia</a:t>
              </a:r>
            </a:p>
            <a:p>
              <a:pPr eaLnBrk="1" hangingPunct="1">
                <a:spcBef>
                  <a:spcPct val="0"/>
                </a:spcBef>
                <a:buNone/>
              </a:pPr>
              <a:r>
                <a:rPr lang="en-GB" sz="1100" dirty="0">
                  <a:latin typeface="Calibri" panose="020F0502020204030204" pitchFamily="34" charset="0"/>
                </a:rPr>
                <a:t>Cuba</a:t>
              </a:r>
            </a:p>
            <a:p>
              <a:pPr eaLnBrk="1" hangingPunct="1">
                <a:spcBef>
                  <a:spcPct val="0"/>
                </a:spcBef>
                <a:buNone/>
              </a:pPr>
              <a:r>
                <a:rPr lang="en-GB" sz="1100" dirty="0">
                  <a:latin typeface="Calibri" panose="020F0502020204030204" pitchFamily="34" charset="0"/>
                </a:rPr>
                <a:t>Cyprus</a:t>
              </a:r>
            </a:p>
            <a:p>
              <a:pPr eaLnBrk="1" hangingPunct="1">
                <a:spcBef>
                  <a:spcPct val="0"/>
                </a:spcBef>
                <a:buNone/>
              </a:pPr>
              <a:r>
                <a:rPr lang="en-GB" sz="1100" dirty="0">
                  <a:latin typeface="Calibri" panose="020F0502020204030204" pitchFamily="34" charset="0"/>
                </a:rPr>
                <a:t>Czech Republic</a:t>
              </a:r>
            </a:p>
            <a:p>
              <a:pPr eaLnBrk="1" hangingPunct="1">
                <a:spcBef>
                  <a:spcPct val="0"/>
                </a:spcBef>
                <a:buNone/>
              </a:pPr>
              <a:r>
                <a:rPr kumimoji="0" lang="en-US" altLang="ja-JP" sz="1100" dirty="0">
                  <a:latin typeface="Calibri" pitchFamily="34" charset="0"/>
                  <a:ea typeface="ＭＳ Ｐゴシック" pitchFamily="34" charset="-128"/>
                </a:rPr>
                <a:t>Denmark</a:t>
              </a:r>
            </a:p>
            <a:p>
              <a:pPr eaLnBrk="1" hangingPunct="1">
                <a:spcBef>
                  <a:spcPct val="0"/>
                </a:spcBef>
                <a:buNone/>
              </a:pPr>
              <a:r>
                <a:rPr kumimoji="0" lang="en-US" altLang="ja-JP" sz="1100" dirty="0">
                  <a:latin typeface="Calibri" pitchFamily="34" charset="0"/>
                  <a:ea typeface="ＭＳ Ｐゴシック" pitchFamily="34" charset="-128"/>
                </a:rPr>
                <a:t>Dominican Republic</a:t>
              </a:r>
            </a:p>
            <a:p>
              <a:pPr eaLnBrk="1" hangingPunct="1">
                <a:spcBef>
                  <a:spcPct val="0"/>
                </a:spcBef>
                <a:buNone/>
              </a:pPr>
              <a:r>
                <a:rPr kumimoji="0" lang="en-US" altLang="ja-JP" sz="1100" dirty="0">
                  <a:latin typeface="Calibri" pitchFamily="34" charset="0"/>
                  <a:ea typeface="ＭＳ Ｐゴシック" pitchFamily="34" charset="-128"/>
                </a:rPr>
                <a:t>Ecuador</a:t>
              </a:r>
            </a:p>
            <a:p>
              <a:pPr eaLnBrk="1" hangingPunct="1">
                <a:spcBef>
                  <a:spcPct val="0"/>
                </a:spcBef>
                <a:buNone/>
              </a:pPr>
              <a:r>
                <a:rPr kumimoji="0" lang="en-US" altLang="ja-JP" sz="1100" dirty="0">
                  <a:latin typeface="Calibri" pitchFamily="34" charset="0"/>
                  <a:ea typeface="ＭＳ Ｐゴシック" pitchFamily="34" charset="-128"/>
                </a:rPr>
                <a:t>Egypt</a:t>
              </a:r>
            </a:p>
            <a:p>
              <a:pPr eaLnBrk="1" hangingPunct="1">
                <a:spcBef>
                  <a:spcPct val="0"/>
                </a:spcBef>
                <a:buNone/>
              </a:pPr>
              <a:r>
                <a:rPr kumimoji="0" lang="en-US" altLang="ja-JP" sz="1100" dirty="0">
                  <a:latin typeface="Calibri" pitchFamily="34" charset="0"/>
                  <a:ea typeface="ＭＳ Ｐゴシック" pitchFamily="34" charset="-128"/>
                </a:rPr>
                <a:t>El Salvador</a:t>
              </a:r>
            </a:p>
            <a:p>
              <a:pPr eaLnBrk="1" hangingPunct="1">
                <a:spcBef>
                  <a:spcPct val="0"/>
                </a:spcBef>
                <a:buNone/>
              </a:pPr>
              <a:r>
                <a:rPr kumimoji="0" lang="en-US" altLang="ja-JP" sz="1100" dirty="0">
                  <a:latin typeface="Calibri" pitchFamily="34" charset="0"/>
                  <a:ea typeface="ＭＳ Ｐゴシック" pitchFamily="34" charset="-128"/>
                </a:rPr>
                <a:t>Equatorial Guinea</a:t>
              </a:r>
            </a:p>
            <a:p>
              <a:pPr eaLnBrk="1" hangingPunct="1">
                <a:spcBef>
                  <a:spcPct val="0"/>
                </a:spcBef>
                <a:buNone/>
              </a:pPr>
              <a:r>
                <a:rPr kumimoji="0" lang="en-US" altLang="ja-JP" sz="1100" dirty="0">
                  <a:latin typeface="Calibri" pitchFamily="34" charset="0"/>
                  <a:ea typeface="ＭＳ Ｐゴシック" pitchFamily="34" charset="-128"/>
                </a:rPr>
                <a:t>Eritrea</a:t>
              </a:r>
            </a:p>
            <a:p>
              <a:pPr eaLnBrk="1" hangingPunct="1">
                <a:spcBef>
                  <a:spcPct val="0"/>
                </a:spcBef>
                <a:buNone/>
              </a:pPr>
              <a:r>
                <a:rPr kumimoji="0" lang="en-US" altLang="ja-JP" sz="1100" dirty="0">
                  <a:latin typeface="Calibri" pitchFamily="34" charset="0"/>
                  <a:ea typeface="ＭＳ Ｐゴシック" pitchFamily="34" charset="-128"/>
                </a:rPr>
                <a:t>Estonia</a:t>
              </a:r>
            </a:p>
            <a:p>
              <a:pPr eaLnBrk="1" hangingPunct="1">
                <a:spcBef>
                  <a:spcPct val="0"/>
                </a:spcBef>
                <a:buNone/>
              </a:pPr>
              <a:r>
                <a:rPr kumimoji="0" lang="en-US" altLang="ja-JP" sz="1100" dirty="0" err="1">
                  <a:latin typeface="Calibri" pitchFamily="34" charset="0"/>
                  <a:ea typeface="ＭＳ Ｐゴシック" pitchFamily="34" charset="-128"/>
                </a:rPr>
                <a:t>Eswatini</a:t>
              </a:r>
              <a:endParaRPr kumimoji="0" lang="en-US" altLang="ja-JP" sz="1100" dirty="0">
                <a:latin typeface="Calibri" pitchFamily="34" charset="0"/>
                <a:ea typeface="ＭＳ Ｐゴシック" pitchFamily="34" charset="-128"/>
              </a:endParaRPr>
            </a:p>
            <a:p>
              <a:pPr eaLnBrk="1" hangingPunct="1">
                <a:spcBef>
                  <a:spcPct val="0"/>
                </a:spcBef>
                <a:buNone/>
              </a:pPr>
              <a:r>
                <a:rPr kumimoji="0" lang="en-US" altLang="ja-JP" sz="1100" dirty="0">
                  <a:latin typeface="Calibri" pitchFamily="34" charset="0"/>
                  <a:ea typeface="ＭＳ Ｐゴシック" pitchFamily="34" charset="-128"/>
                </a:rPr>
                <a:t>Ethiopia</a:t>
              </a:r>
            </a:p>
            <a:p>
              <a:pPr eaLnBrk="1" hangingPunct="1">
                <a:spcBef>
                  <a:spcPct val="0"/>
                </a:spcBef>
                <a:buNone/>
              </a:pPr>
              <a:r>
                <a:rPr kumimoji="0" lang="en-US" altLang="ja-JP" sz="1100" dirty="0">
                  <a:latin typeface="Calibri" pitchFamily="34" charset="0"/>
                  <a:ea typeface="ＭＳ Ｐゴシック" pitchFamily="34" charset="-128"/>
                </a:rPr>
                <a:t>Fiji</a:t>
              </a:r>
            </a:p>
            <a:p>
              <a:pPr eaLnBrk="1" hangingPunct="1">
                <a:spcBef>
                  <a:spcPct val="0"/>
                </a:spcBef>
                <a:buNone/>
              </a:pPr>
              <a:r>
                <a:rPr kumimoji="0" lang="en-US" altLang="ja-JP" sz="1100" dirty="0">
                  <a:latin typeface="Calibri" pitchFamily="34" charset="0"/>
                  <a:ea typeface="ＭＳ Ｐゴシック" pitchFamily="34" charset="-128"/>
                </a:rPr>
                <a:t>Finland</a:t>
              </a:r>
            </a:p>
            <a:p>
              <a:pPr eaLnBrk="1" hangingPunct="1">
                <a:spcBef>
                  <a:spcPct val="0"/>
                </a:spcBef>
                <a:buNone/>
              </a:pPr>
              <a:r>
                <a:rPr kumimoji="0" lang="en-US" altLang="ja-JP" sz="1100" dirty="0">
                  <a:latin typeface="Calibri" pitchFamily="34" charset="0"/>
                  <a:ea typeface="ＭＳ Ｐゴシック" pitchFamily="34" charset="-128"/>
                </a:rPr>
                <a:t>France</a:t>
              </a:r>
            </a:p>
            <a:p>
              <a:pPr eaLnBrk="1" hangingPunct="1">
                <a:spcBef>
                  <a:spcPct val="0"/>
                </a:spcBef>
                <a:buNone/>
              </a:pPr>
              <a:r>
                <a:rPr kumimoji="0" lang="en-US" altLang="ja-JP" sz="1100" dirty="0">
                  <a:latin typeface="Calibri" pitchFamily="34" charset="0"/>
                  <a:ea typeface="ＭＳ Ｐゴシック" pitchFamily="34" charset="-128"/>
                </a:rPr>
                <a:t>Georgia</a:t>
              </a:r>
            </a:p>
            <a:p>
              <a:pPr eaLnBrk="1" hangingPunct="1">
                <a:spcBef>
                  <a:spcPct val="0"/>
                </a:spcBef>
                <a:buNone/>
              </a:pPr>
              <a:r>
                <a:rPr kumimoji="0" lang="en-US" altLang="ja-JP" sz="1100" dirty="0">
                  <a:latin typeface="Calibri" pitchFamily="34" charset="0"/>
                  <a:ea typeface="ＭＳ Ｐゴシック" pitchFamily="34" charset="-128"/>
                </a:rPr>
                <a:t>Germany</a:t>
              </a:r>
            </a:p>
            <a:p>
              <a:pPr eaLnBrk="1" hangingPunct="1">
                <a:spcBef>
                  <a:spcPct val="0"/>
                </a:spcBef>
                <a:buNone/>
              </a:pPr>
              <a:r>
                <a:rPr kumimoji="0" lang="en-US" altLang="ja-JP" sz="1100" dirty="0">
                  <a:latin typeface="Calibri" pitchFamily="34" charset="0"/>
                  <a:ea typeface="ＭＳ Ｐゴシック" pitchFamily="34" charset="-128"/>
                </a:rPr>
                <a:t>Greece</a:t>
              </a:r>
            </a:p>
            <a:p>
              <a:pPr eaLnBrk="1" hangingPunct="1">
                <a:spcBef>
                  <a:spcPct val="0"/>
                </a:spcBef>
                <a:buNone/>
              </a:pPr>
              <a:r>
                <a:rPr kumimoji="0" lang="en-US" altLang="ja-JP" sz="1100" dirty="0">
                  <a:latin typeface="Calibri" pitchFamily="34" charset="0"/>
                  <a:ea typeface="ＭＳ Ｐゴシック" pitchFamily="34" charset="-128"/>
                </a:rPr>
                <a:t>Guatemala</a:t>
              </a:r>
            </a:p>
            <a:p>
              <a:pPr eaLnBrk="1" hangingPunct="1">
                <a:spcBef>
                  <a:spcPct val="0"/>
                </a:spcBef>
                <a:buNone/>
              </a:pPr>
              <a:r>
                <a:rPr kumimoji="0" lang="en-US" altLang="ja-JP" sz="1100" dirty="0">
                  <a:latin typeface="Calibri" pitchFamily="34" charset="0"/>
                  <a:ea typeface="ＭＳ Ｐゴシック" pitchFamily="34" charset="-128"/>
                </a:rPr>
                <a:t>Guinea</a:t>
              </a:r>
            </a:p>
            <a:p>
              <a:pPr eaLnBrk="1" hangingPunct="1">
                <a:spcBef>
                  <a:spcPct val="0"/>
                </a:spcBef>
                <a:buNone/>
              </a:pPr>
              <a:r>
                <a:rPr kumimoji="0" lang="en-US" altLang="ja-JP" sz="1100" dirty="0">
                  <a:latin typeface="Calibri" pitchFamily="34" charset="0"/>
                  <a:ea typeface="ＭＳ Ｐゴシック" pitchFamily="34" charset="-128"/>
                </a:rPr>
                <a:t>Guinea-Bissau </a:t>
              </a:r>
            </a:p>
            <a:p>
              <a:pPr eaLnBrk="1" hangingPunct="1">
                <a:spcBef>
                  <a:spcPct val="0"/>
                </a:spcBef>
                <a:buNone/>
              </a:pPr>
              <a:r>
                <a:rPr kumimoji="0" lang="en-US" altLang="ja-JP" sz="1100" dirty="0">
                  <a:latin typeface="Calibri" pitchFamily="34" charset="0"/>
                  <a:ea typeface="ＭＳ Ｐゴシック" pitchFamily="34" charset="-128"/>
                </a:rPr>
                <a:t>Guyana</a:t>
              </a:r>
            </a:p>
            <a:p>
              <a:pPr eaLnBrk="1" hangingPunct="1">
                <a:spcBef>
                  <a:spcPct val="0"/>
                </a:spcBef>
                <a:buNone/>
              </a:pPr>
              <a:r>
                <a:rPr kumimoji="0" lang="en-US" altLang="ja-JP" sz="1100" dirty="0">
                  <a:latin typeface="Calibri" pitchFamily="34" charset="0"/>
                  <a:ea typeface="ＭＳ Ｐゴシック" pitchFamily="34" charset="-128"/>
                </a:rPr>
                <a:t>Honduras</a:t>
              </a:r>
            </a:p>
            <a:p>
              <a:pPr eaLnBrk="1" hangingPunct="1">
                <a:spcBef>
                  <a:spcPct val="0"/>
                </a:spcBef>
                <a:buNone/>
              </a:pPr>
              <a:r>
                <a:rPr kumimoji="0" lang="en-US" altLang="ja-JP" sz="1100" dirty="0">
                  <a:latin typeface="Calibri" pitchFamily="34" charset="0"/>
                  <a:ea typeface="ＭＳ Ｐゴシック" pitchFamily="34" charset="-128"/>
                </a:rPr>
                <a:t>Hungary</a:t>
              </a:r>
            </a:p>
            <a:p>
              <a:pPr eaLnBrk="1" hangingPunct="1">
                <a:spcBef>
                  <a:spcPct val="0"/>
                </a:spcBef>
                <a:buNone/>
              </a:pPr>
              <a:r>
                <a:rPr kumimoji="0" lang="en-US" altLang="ja-JP" sz="1100" dirty="0">
                  <a:latin typeface="Calibri" pitchFamily="34" charset="0"/>
                  <a:ea typeface="ＭＳ Ｐゴシック" pitchFamily="34" charset="-128"/>
                </a:rPr>
                <a:t>Iceland</a:t>
              </a:r>
            </a:p>
            <a:p>
              <a:pPr eaLnBrk="1" hangingPunct="1">
                <a:spcBef>
                  <a:spcPct val="0"/>
                </a:spcBef>
                <a:buNone/>
              </a:pPr>
              <a:r>
                <a:rPr kumimoji="0" lang="en-US" altLang="ja-JP" sz="1100" dirty="0">
                  <a:latin typeface="Calibri" pitchFamily="34" charset="0"/>
                  <a:ea typeface="ＭＳ Ｐゴシック" pitchFamily="34" charset="-128"/>
                </a:rPr>
                <a:t>India</a:t>
              </a:r>
            </a:p>
            <a:p>
              <a:pPr eaLnBrk="1" hangingPunct="1">
                <a:spcBef>
                  <a:spcPct val="0"/>
                </a:spcBef>
                <a:buNone/>
              </a:pPr>
              <a:r>
                <a:rPr kumimoji="0" lang="en-US" altLang="ja-JP" sz="1100" dirty="0">
                  <a:latin typeface="Calibri" pitchFamily="34" charset="0"/>
                  <a:ea typeface="ＭＳ Ｐゴシック" pitchFamily="34" charset="-128"/>
                </a:rPr>
                <a:t>Indonesia</a:t>
              </a:r>
            </a:p>
            <a:p>
              <a:pPr eaLnBrk="1" hangingPunct="1">
                <a:spcBef>
                  <a:spcPct val="0"/>
                </a:spcBef>
                <a:buNone/>
              </a:pPr>
              <a:endParaRPr kumimoji="0" lang="en-US" altLang="ja-JP" sz="1100" dirty="0">
                <a:latin typeface="Calibri" pitchFamily="34" charset="0"/>
                <a:ea typeface="ＭＳ Ｐゴシック" pitchFamily="34" charset="-128"/>
              </a:endParaRPr>
            </a:p>
            <a:p>
              <a:pPr eaLnBrk="1" hangingPunct="1">
                <a:spcBef>
                  <a:spcPct val="0"/>
                </a:spcBef>
                <a:buFontTx/>
                <a:buNone/>
              </a:pPr>
              <a:endParaRPr kumimoji="0" lang="en-US" altLang="ja-JP" sz="1100" dirty="0">
                <a:latin typeface="Calibri" pitchFamily="34" charset="0"/>
                <a:ea typeface="ＭＳ Ｐゴシック" pitchFamily="34" charset="-128"/>
              </a:endParaRPr>
            </a:p>
            <a:p>
              <a:pPr eaLnBrk="1" hangingPunct="1">
                <a:spcBef>
                  <a:spcPct val="0"/>
                </a:spcBef>
                <a:buFontTx/>
                <a:buNone/>
              </a:pPr>
              <a:endParaRPr kumimoji="0" lang="en-US" altLang="ja-JP" sz="1100" dirty="0">
                <a:latin typeface="Calibri" pitchFamily="34" charset="0"/>
                <a:ea typeface="ＭＳ Ｐゴシック" pitchFamily="34" charset="-128"/>
              </a:endParaRPr>
            </a:p>
            <a:p>
              <a:pPr eaLnBrk="1" hangingPunct="1">
                <a:spcBef>
                  <a:spcPct val="0"/>
                </a:spcBef>
                <a:buFontTx/>
                <a:buNone/>
              </a:pPr>
              <a:endParaRPr kumimoji="0" lang="en-US" altLang="ja-JP" sz="1100" dirty="0">
                <a:latin typeface="Calibri" pitchFamily="34" charset="0"/>
                <a:ea typeface="ＭＳ Ｐゴシック" pitchFamily="34" charset="-128"/>
              </a:endParaRPr>
            </a:p>
            <a:p>
              <a:pPr eaLnBrk="1" hangingPunct="1">
                <a:spcBef>
                  <a:spcPct val="0"/>
                </a:spcBef>
                <a:buFontTx/>
                <a:buNone/>
              </a:pPr>
              <a:endParaRPr kumimoji="0" lang="en-US" altLang="ja-JP" sz="1100" dirty="0">
                <a:latin typeface="Calibri" pitchFamily="34" charset="0"/>
                <a:ea typeface="ＭＳ Ｐゴシック" pitchFamily="34" charset="-128"/>
              </a:endParaRPr>
            </a:p>
            <a:p>
              <a:pPr eaLnBrk="1" hangingPunct="1">
                <a:spcBef>
                  <a:spcPct val="0"/>
                </a:spcBef>
                <a:buFontTx/>
                <a:buNone/>
              </a:pPr>
              <a:endParaRPr kumimoji="0" lang="en-US" altLang="ja-JP" sz="1100" dirty="0">
                <a:latin typeface="Calibri" pitchFamily="34" charset="0"/>
                <a:ea typeface="ＭＳ Ｐゴシック" pitchFamily="34" charset="-128"/>
              </a:endParaRPr>
            </a:p>
            <a:p>
              <a:pPr eaLnBrk="1" hangingPunct="1">
                <a:spcBef>
                  <a:spcPct val="0"/>
                </a:spcBef>
                <a:buFontTx/>
                <a:buNone/>
              </a:pPr>
              <a:endParaRPr kumimoji="0" lang="en-US" altLang="ja-JP" sz="1100" dirty="0">
                <a:latin typeface="Calibri" pitchFamily="34" charset="0"/>
                <a:ea typeface="ＭＳ Ｐゴシック" pitchFamily="34" charset="-128"/>
              </a:endParaRPr>
            </a:p>
            <a:p>
              <a:pPr eaLnBrk="1" hangingPunct="1">
                <a:spcBef>
                  <a:spcPct val="0"/>
                </a:spcBef>
                <a:buFontTx/>
                <a:buNone/>
              </a:pPr>
              <a:endParaRPr kumimoji="0" lang="en-US" altLang="ja-JP" sz="1000" dirty="0">
                <a:latin typeface="Calibri" pitchFamily="34" charset="0"/>
                <a:ea typeface="ＭＳ Ｐゴシック" pitchFamily="34" charset="-128"/>
              </a:endParaRPr>
            </a:p>
            <a:p>
              <a:pPr>
                <a:spcBef>
                  <a:spcPct val="0"/>
                </a:spcBef>
                <a:buFontTx/>
                <a:buNone/>
              </a:pPr>
              <a:endParaRPr kumimoji="0" lang="en-US" altLang="en-US" sz="1000" dirty="0">
                <a:latin typeface="Calibri" pitchFamily="34" charset="0"/>
              </a:endParaRPr>
            </a:p>
          </p:txBody>
        </p:sp>
        <p:sp>
          <p:nvSpPr>
            <p:cNvPr id="7201" name="Rectangle 57"/>
            <p:cNvSpPr>
              <a:spLocks noChangeArrowheads="1"/>
            </p:cNvSpPr>
            <p:nvPr/>
          </p:nvSpPr>
          <p:spPr bwMode="auto">
            <a:xfrm>
              <a:off x="54" y="841"/>
              <a:ext cx="1063" cy="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23" tIns="50911" rIns="101823" bIns="50911"/>
            <a:lstStyle>
              <a:lvl1pPr defTabSz="1019175" eaLnBrk="0" hangingPunct="0">
                <a:spcBef>
                  <a:spcPct val="20000"/>
                </a:spcBef>
                <a:buChar char="•"/>
                <a:defRPr kumimoji="1" sz="3200">
                  <a:solidFill>
                    <a:schemeClr val="tx1"/>
                  </a:solidFill>
                  <a:latin typeface="Arial" charset="0"/>
                  <a:cs typeface="Arial" charset="0"/>
                </a:defRPr>
              </a:lvl1pPr>
              <a:lvl2pPr marL="742950" indent="-285750" defTabSz="1019175" eaLnBrk="0" hangingPunct="0">
                <a:spcBef>
                  <a:spcPct val="20000"/>
                </a:spcBef>
                <a:buChar char="–"/>
                <a:defRPr kumimoji="1" sz="2800">
                  <a:solidFill>
                    <a:schemeClr val="tx1"/>
                  </a:solidFill>
                  <a:latin typeface="Arial" charset="0"/>
                  <a:cs typeface="Arial" charset="0"/>
                </a:defRPr>
              </a:lvl2pPr>
              <a:lvl3pPr marL="1143000" indent="-228600" defTabSz="1019175" eaLnBrk="0" hangingPunct="0">
                <a:spcBef>
                  <a:spcPct val="20000"/>
                </a:spcBef>
                <a:buChar char="•"/>
                <a:defRPr kumimoji="1" sz="2400">
                  <a:solidFill>
                    <a:schemeClr val="tx1"/>
                  </a:solidFill>
                  <a:latin typeface="Arial" charset="0"/>
                  <a:cs typeface="Arial" charset="0"/>
                </a:defRPr>
              </a:lvl3pPr>
              <a:lvl4pPr marL="1600200" indent="-228600" defTabSz="1019175" eaLnBrk="0" hangingPunct="0">
                <a:spcBef>
                  <a:spcPct val="20000"/>
                </a:spcBef>
                <a:buChar char="–"/>
                <a:defRPr kumimoji="1" sz="2000">
                  <a:solidFill>
                    <a:schemeClr val="tx1"/>
                  </a:solidFill>
                  <a:latin typeface="Arial" charset="0"/>
                  <a:cs typeface="Arial" charset="0"/>
                </a:defRPr>
              </a:lvl4pPr>
              <a:lvl5pPr marL="2057400" indent="-228600" defTabSz="1019175" eaLnBrk="0" hangingPunct="0">
                <a:spcBef>
                  <a:spcPct val="20000"/>
                </a:spcBef>
                <a:buChar char="»"/>
                <a:defRPr kumimoji="1" sz="20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ja-JP" sz="1100" dirty="0">
                <a:latin typeface="Calibri" pitchFamily="34" charset="0"/>
                <a:ea typeface="ＭＳ Ｐゴシック" pitchFamily="34" charset="-128"/>
              </a:endParaRPr>
            </a:p>
            <a:p>
              <a:pPr eaLnBrk="1" hangingPunct="1">
                <a:spcBef>
                  <a:spcPct val="0"/>
                </a:spcBef>
                <a:buFontTx/>
                <a:buNone/>
              </a:pPr>
              <a:r>
                <a:rPr kumimoji="0" lang="en-US" altLang="ja-JP" sz="1100" dirty="0">
                  <a:latin typeface="Calibri" pitchFamily="34" charset="0"/>
                  <a:ea typeface="ＭＳ Ｐゴシック" pitchFamily="34" charset="-128"/>
                </a:rPr>
                <a:t> </a:t>
              </a:r>
            </a:p>
            <a:p>
              <a:pPr eaLnBrk="1" hangingPunct="1">
                <a:spcBef>
                  <a:spcPct val="0"/>
                </a:spcBef>
                <a:buFontTx/>
                <a:buNone/>
              </a:pPr>
              <a:endParaRPr kumimoji="0" lang="en-US" altLang="ja-JP" sz="1100" dirty="0">
                <a:latin typeface="Calibri" pitchFamily="34" charset="0"/>
                <a:ea typeface="ＭＳ Ｐゴシック" pitchFamily="34" charset="-128"/>
              </a:endParaRPr>
            </a:p>
            <a:p>
              <a:pPr eaLnBrk="1" hangingPunct="1">
                <a:spcBef>
                  <a:spcPct val="0"/>
                </a:spcBef>
                <a:buFontTx/>
                <a:buNone/>
              </a:pPr>
              <a:endParaRPr kumimoji="0" lang="en-US" altLang="ja-JP" sz="1100" dirty="0">
                <a:latin typeface="Calibri" pitchFamily="34" charset="0"/>
                <a:ea typeface="ＭＳ Ｐゴシック" pitchFamily="34" charset="-128"/>
              </a:endParaRPr>
            </a:p>
            <a:p>
              <a:pPr eaLnBrk="1" hangingPunct="1">
                <a:spcBef>
                  <a:spcPct val="0"/>
                </a:spcBef>
                <a:buFontTx/>
                <a:buNone/>
              </a:pPr>
              <a:endParaRPr kumimoji="0" lang="en-US" altLang="ja-JP" sz="1100" dirty="0">
                <a:latin typeface="Calibri" pitchFamily="34" charset="0"/>
                <a:ea typeface="ＭＳ Ｐゴシック" pitchFamily="34" charset="-128"/>
              </a:endParaRPr>
            </a:p>
            <a:p>
              <a:pPr eaLnBrk="1" hangingPunct="1">
                <a:spcBef>
                  <a:spcPct val="0"/>
                </a:spcBef>
                <a:buFontTx/>
                <a:buNone/>
              </a:pPr>
              <a:endParaRPr kumimoji="0" lang="en-US" altLang="en-US" sz="1000" dirty="0">
                <a:latin typeface="Calibri" pitchFamily="34" charset="0"/>
              </a:endParaRPr>
            </a:p>
          </p:txBody>
        </p:sp>
      </p:grpSp>
      <p:sp>
        <p:nvSpPr>
          <p:cNvPr id="7172" name="Text Box 7"/>
          <p:cNvSpPr txBox="1">
            <a:spLocks noChangeArrowheads="1"/>
          </p:cNvSpPr>
          <p:nvPr/>
        </p:nvSpPr>
        <p:spPr bwMode="auto">
          <a:xfrm>
            <a:off x="1127125" y="514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pic>
        <p:nvPicPr>
          <p:cNvPr id="7173"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81000"/>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7664450" y="144780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dirty="0">
                <a:solidFill>
                  <a:srgbClr val="336699"/>
                </a:solidFill>
                <a:latin typeface="Calibri" pitchFamily="34" charset="0"/>
                <a:ea typeface="SimSun" pitchFamily="2" charset="-122"/>
              </a:rPr>
              <a:t>The United Nations </a:t>
            </a:r>
            <a:br>
              <a:rPr kumimoji="0" lang="en-US" altLang="zh-CN" sz="1200" b="1" i="1" dirty="0">
                <a:solidFill>
                  <a:srgbClr val="336699"/>
                </a:solidFill>
                <a:latin typeface="Calibri" pitchFamily="34" charset="0"/>
                <a:ea typeface="SimSun" pitchFamily="2" charset="-122"/>
              </a:rPr>
            </a:br>
            <a:r>
              <a:rPr kumimoji="0" lang="en-US" altLang="zh-CN" sz="1200" b="1" i="1" dirty="0">
                <a:solidFill>
                  <a:srgbClr val="336699"/>
                </a:solidFill>
                <a:latin typeface="Calibri" pitchFamily="34" charset="0"/>
                <a:ea typeface="SimSun" pitchFamily="2" charset="-122"/>
              </a:rPr>
              <a:t>Financial Situation</a:t>
            </a:r>
            <a:endParaRPr kumimoji="0" lang="en-GB" altLang="ja-JP" sz="1200" b="1" i="1" dirty="0">
              <a:solidFill>
                <a:srgbClr val="336699"/>
              </a:solidFill>
              <a:latin typeface="Calibri" pitchFamily="34" charset="0"/>
              <a:ea typeface="ＭＳ Ｐゴシック" pitchFamily="34" charset="-128"/>
            </a:endParaRPr>
          </a:p>
        </p:txBody>
      </p:sp>
      <p:sp>
        <p:nvSpPr>
          <p:cNvPr id="7175" name="Line 58"/>
          <p:cNvSpPr>
            <a:spLocks noChangeShapeType="1"/>
          </p:cNvSpPr>
          <p:nvPr/>
        </p:nvSpPr>
        <p:spPr bwMode="auto">
          <a:xfrm>
            <a:off x="220152" y="1145935"/>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r>
              <a:rPr lang="en-GB" sz="1100" dirty="0"/>
              <a:t>Afghanistan</a:t>
            </a:r>
          </a:p>
          <a:p>
            <a:r>
              <a:rPr lang="en-GB" sz="1100" dirty="0"/>
              <a:t>Albania</a:t>
            </a:r>
          </a:p>
          <a:p>
            <a:r>
              <a:rPr lang="en-GB" sz="1100" dirty="0"/>
              <a:t>Algeria</a:t>
            </a:r>
          </a:p>
          <a:p>
            <a:r>
              <a:rPr lang="en-GB" sz="1100" dirty="0"/>
              <a:t>Andorra</a:t>
            </a:r>
          </a:p>
          <a:p>
            <a:r>
              <a:rPr lang="en-GB" sz="1100" dirty="0"/>
              <a:t>Antigua and Barbuda</a:t>
            </a:r>
          </a:p>
          <a:p>
            <a:r>
              <a:rPr lang="en-GB" sz="1100" dirty="0"/>
              <a:t>Armenia</a:t>
            </a:r>
          </a:p>
          <a:p>
            <a:r>
              <a:rPr lang="en-GB" sz="1100" dirty="0"/>
              <a:t>Australia</a:t>
            </a:r>
          </a:p>
          <a:p>
            <a:r>
              <a:rPr lang="en-GB" sz="1100" dirty="0"/>
              <a:t>Austria</a:t>
            </a:r>
          </a:p>
          <a:p>
            <a:r>
              <a:rPr lang="en-GB" sz="1100" dirty="0"/>
              <a:t>Azerbaijan</a:t>
            </a:r>
          </a:p>
          <a:p>
            <a:r>
              <a:rPr lang="en-GB" sz="1100" dirty="0"/>
              <a:t>Bahamas</a:t>
            </a:r>
          </a:p>
          <a:p>
            <a:r>
              <a:rPr lang="en-GB" sz="1100" dirty="0"/>
              <a:t>Bahrain</a:t>
            </a:r>
          </a:p>
          <a:p>
            <a:r>
              <a:rPr lang="en-GB" sz="1100" dirty="0"/>
              <a:t>Barbados</a:t>
            </a:r>
          </a:p>
          <a:p>
            <a:r>
              <a:rPr lang="en-GB" sz="1100" dirty="0"/>
              <a:t>Belarus</a:t>
            </a:r>
          </a:p>
          <a:p>
            <a:r>
              <a:rPr lang="en-GB" sz="1100" dirty="0"/>
              <a:t>Belgium</a:t>
            </a:r>
          </a:p>
          <a:p>
            <a:r>
              <a:rPr lang="en-GB" sz="1100" dirty="0"/>
              <a:t>Benin</a:t>
            </a:r>
          </a:p>
          <a:p>
            <a:r>
              <a:rPr lang="en-GB" sz="1100" dirty="0"/>
              <a:t>Bhutan</a:t>
            </a:r>
          </a:p>
          <a:p>
            <a:r>
              <a:rPr lang="en-GB" sz="1100" dirty="0"/>
              <a:t>Bolivia  </a:t>
            </a:r>
          </a:p>
          <a:p>
            <a:r>
              <a:rPr lang="en-GB" sz="1100" dirty="0"/>
              <a:t>Bosnia and Herzegovina</a:t>
            </a:r>
          </a:p>
          <a:p>
            <a:r>
              <a:rPr lang="en-GB" sz="1100" dirty="0"/>
              <a:t>Botswana</a:t>
            </a:r>
          </a:p>
          <a:p>
            <a:r>
              <a:rPr lang="en-GB" sz="1100" dirty="0"/>
              <a:t>Brunei Darussalam</a:t>
            </a:r>
          </a:p>
          <a:p>
            <a:r>
              <a:rPr lang="en-GB" sz="1100" dirty="0"/>
              <a:t>Bulgaria</a:t>
            </a:r>
          </a:p>
          <a:p>
            <a:r>
              <a:rPr lang="en-GB" sz="1100" dirty="0"/>
              <a:t>Cabo Verde</a:t>
            </a:r>
          </a:p>
          <a:p>
            <a:r>
              <a:rPr lang="en-GB" sz="1100" dirty="0"/>
              <a:t>Cambodia</a:t>
            </a:r>
          </a:p>
          <a:p>
            <a:r>
              <a:rPr lang="en-GB" sz="1100" dirty="0"/>
              <a:t>Canada</a:t>
            </a:r>
          </a:p>
          <a:p>
            <a:r>
              <a:rPr lang="en-GB" sz="1100" dirty="0"/>
              <a:t>Central African Republic</a:t>
            </a:r>
          </a:p>
          <a:p>
            <a:r>
              <a:rPr lang="en-GB" sz="1100" dirty="0"/>
              <a:t>Chad</a:t>
            </a:r>
          </a:p>
          <a:p>
            <a:r>
              <a:rPr lang="en-GB" sz="1100" dirty="0"/>
              <a:t>Chile</a:t>
            </a:r>
          </a:p>
          <a:p>
            <a:r>
              <a:rPr lang="en-GB" sz="1100" dirty="0"/>
              <a:t>China</a:t>
            </a:r>
          </a:p>
          <a:p>
            <a:r>
              <a:rPr lang="en-GB" sz="1100" dirty="0"/>
              <a:t>Cote d'Ivoire</a:t>
            </a:r>
          </a:p>
          <a:p>
            <a:endParaRPr lang="en-GB" sz="1100" dirty="0"/>
          </a:p>
          <a:p>
            <a:endParaRPr lang="en-GB" sz="1100" dirty="0"/>
          </a:p>
          <a:p>
            <a:endParaRPr lang="en-GB" sz="1100" dirty="0"/>
          </a:p>
          <a:p>
            <a:endParaRPr lang="en-GB" sz="1100" dirty="0"/>
          </a:p>
        </p:txBody>
      </p:sp>
      <p:sp>
        <p:nvSpPr>
          <p:cNvPr id="7176" name="Line 59"/>
          <p:cNvSpPr>
            <a:spLocks noChangeShapeType="1"/>
          </p:cNvSpPr>
          <p:nvPr/>
        </p:nvSpPr>
        <p:spPr bwMode="auto">
          <a:xfrm>
            <a:off x="152400" y="91440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7177" name="Line 60"/>
          <p:cNvSpPr>
            <a:spLocks noChangeShapeType="1"/>
          </p:cNvSpPr>
          <p:nvPr/>
        </p:nvSpPr>
        <p:spPr bwMode="auto">
          <a:xfrm>
            <a:off x="23813" y="1401763"/>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7178" name="Line 61"/>
          <p:cNvSpPr>
            <a:spLocks noChangeShapeType="1"/>
          </p:cNvSpPr>
          <p:nvPr/>
        </p:nvSpPr>
        <p:spPr bwMode="auto">
          <a:xfrm>
            <a:off x="7924800" y="14478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7179" name="Line 62"/>
          <p:cNvSpPr>
            <a:spLocks noChangeShapeType="1"/>
          </p:cNvSpPr>
          <p:nvPr/>
        </p:nvSpPr>
        <p:spPr bwMode="auto">
          <a:xfrm>
            <a:off x="1793903" y="16002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7180" name="Line 63"/>
          <p:cNvSpPr>
            <a:spLocks noChangeShapeType="1"/>
          </p:cNvSpPr>
          <p:nvPr/>
        </p:nvSpPr>
        <p:spPr bwMode="auto">
          <a:xfrm>
            <a:off x="1639889"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7181" name="Line 64"/>
          <p:cNvSpPr>
            <a:spLocks noChangeShapeType="1"/>
          </p:cNvSpPr>
          <p:nvPr/>
        </p:nvSpPr>
        <p:spPr bwMode="auto">
          <a:xfrm>
            <a:off x="3276600" y="1446213"/>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7182" name="Line 65"/>
          <p:cNvSpPr>
            <a:spLocks noChangeShapeType="1"/>
          </p:cNvSpPr>
          <p:nvPr/>
        </p:nvSpPr>
        <p:spPr bwMode="auto">
          <a:xfrm>
            <a:off x="3198841"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7183" name="Line 66"/>
          <p:cNvSpPr>
            <a:spLocks noChangeShapeType="1"/>
          </p:cNvSpPr>
          <p:nvPr/>
        </p:nvSpPr>
        <p:spPr bwMode="auto">
          <a:xfrm>
            <a:off x="4757745" y="14478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7184" name="Line 67"/>
          <p:cNvSpPr>
            <a:spLocks noChangeShapeType="1"/>
          </p:cNvSpPr>
          <p:nvPr/>
        </p:nvSpPr>
        <p:spPr bwMode="auto">
          <a:xfrm>
            <a:off x="4757745" y="91440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7185" name="Line 68"/>
          <p:cNvSpPr>
            <a:spLocks noChangeShapeType="1"/>
          </p:cNvSpPr>
          <p:nvPr/>
        </p:nvSpPr>
        <p:spPr bwMode="auto">
          <a:xfrm>
            <a:off x="6248400" y="14478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7186" name="Line 69"/>
          <p:cNvSpPr>
            <a:spLocks noChangeShapeType="1"/>
          </p:cNvSpPr>
          <p:nvPr/>
        </p:nvSpPr>
        <p:spPr bwMode="auto">
          <a:xfrm>
            <a:off x="6315095" y="91440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7187" name="Text Box 77"/>
          <p:cNvSpPr txBox="1">
            <a:spLocks noChangeArrowheads="1"/>
          </p:cNvSpPr>
          <p:nvPr/>
        </p:nvSpPr>
        <p:spPr bwMode="auto">
          <a:xfrm>
            <a:off x="56470" y="152400"/>
            <a:ext cx="656404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dirty="0">
                <a:latin typeface="Calibri" pitchFamily="34" charset="0"/>
                <a:ea typeface="ＭＳ Ｐゴシック" pitchFamily="34" charset="-128"/>
              </a:rPr>
              <a:t>Chart 4 - </a:t>
            </a:r>
            <a:r>
              <a:rPr kumimoji="0" lang="en-GB" altLang="ja-JP" dirty="0">
                <a:solidFill>
                  <a:srgbClr val="990033"/>
                </a:solidFill>
                <a:latin typeface="Calibri" pitchFamily="34" charset="0"/>
                <a:ea typeface="ＭＳ Ｐゴシック" pitchFamily="34" charset="-128"/>
              </a:rPr>
              <a:t>Regular Budget Assessments</a:t>
            </a:r>
            <a:r>
              <a:rPr kumimoji="0" lang="en-GB" altLang="ja-JP" dirty="0">
                <a:solidFill>
                  <a:srgbClr val="CC0000"/>
                </a:solidFill>
                <a:latin typeface="Calibri" pitchFamily="34" charset="0"/>
                <a:ea typeface="ＭＳ Ｐゴシック" pitchFamily="34" charset="-128"/>
              </a:rPr>
              <a:t> </a:t>
            </a:r>
            <a:br>
              <a:rPr kumimoji="0" lang="en-GB" altLang="ja-JP" sz="3600" dirty="0">
                <a:latin typeface="Calibri" pitchFamily="34" charset="0"/>
                <a:ea typeface="ＭＳ Ｐゴシック" pitchFamily="34" charset="-128"/>
              </a:rPr>
            </a:br>
            <a:r>
              <a:rPr kumimoji="0" lang="en-GB" altLang="ja-JP" sz="2000" dirty="0">
                <a:latin typeface="Calibri" pitchFamily="34" charset="0"/>
                <a:ea typeface="ＭＳ Ｐゴシック" pitchFamily="34" charset="-128"/>
              </a:rPr>
              <a:t>Fully paid at 30 September 2018: 141 Member States*</a:t>
            </a:r>
          </a:p>
        </p:txBody>
      </p:sp>
      <p:sp>
        <p:nvSpPr>
          <p:cNvPr id="7188" name="Text Box 33"/>
          <p:cNvSpPr txBox="1">
            <a:spLocks noChangeArrowheads="1"/>
          </p:cNvSpPr>
          <p:nvPr/>
        </p:nvSpPr>
        <p:spPr bwMode="auto">
          <a:xfrm>
            <a:off x="141388" y="6302525"/>
            <a:ext cx="469301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sz="1500" dirty="0">
                <a:latin typeface="Calibri" pitchFamily="34" charset="0"/>
                <a:ea typeface="ＭＳ Ｐゴシック" pitchFamily="34" charset="-128"/>
              </a:rPr>
              <a:t>* Compared to 134 Member States at 30 September 2017</a:t>
            </a:r>
          </a:p>
        </p:txBody>
      </p:sp>
      <p:grpSp>
        <p:nvGrpSpPr>
          <p:cNvPr id="7189" name="Group 99"/>
          <p:cNvGrpSpPr>
            <a:grpSpLocks/>
          </p:cNvGrpSpPr>
          <p:nvPr/>
        </p:nvGrpSpPr>
        <p:grpSpPr bwMode="auto">
          <a:xfrm>
            <a:off x="7658115" y="2106614"/>
            <a:ext cx="1162050" cy="606425"/>
            <a:chOff x="4824" y="1327"/>
            <a:chExt cx="732" cy="382"/>
          </a:xfrm>
        </p:grpSpPr>
        <p:grpSp>
          <p:nvGrpSpPr>
            <p:cNvPr id="7191" name="Group 98"/>
            <p:cNvGrpSpPr>
              <a:grpSpLocks/>
            </p:cNvGrpSpPr>
            <p:nvPr/>
          </p:nvGrpSpPr>
          <p:grpSpPr bwMode="auto">
            <a:xfrm>
              <a:off x="4830" y="1327"/>
              <a:ext cx="726" cy="382"/>
              <a:chOff x="4830" y="1327"/>
              <a:chExt cx="726" cy="382"/>
            </a:xfrm>
          </p:grpSpPr>
          <p:sp>
            <p:nvSpPr>
              <p:cNvPr id="7193" name="Text Box 92"/>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990033"/>
                    </a:solidFill>
                    <a:latin typeface="Calibri" pitchFamily="34" charset="0"/>
                    <a:ea typeface="ＭＳ Ｐゴシック" pitchFamily="34" charset="-128"/>
                  </a:rPr>
                  <a:t>Regular budget</a:t>
                </a:r>
              </a:p>
            </p:txBody>
          </p:sp>
          <p:sp>
            <p:nvSpPr>
              <p:cNvPr id="7194" name="Text Box 94"/>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Peacekeeping</a:t>
                </a:r>
              </a:p>
            </p:txBody>
          </p:sp>
          <p:sp>
            <p:nvSpPr>
              <p:cNvPr id="7195" name="Text Box 95"/>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Tribunals</a:t>
                </a:r>
              </a:p>
            </p:txBody>
          </p:sp>
        </p:grpSp>
        <p:sp>
          <p:nvSpPr>
            <p:cNvPr id="7192" name="Rectangle 93"/>
            <p:cNvSpPr>
              <a:spLocks noChangeArrowheads="1"/>
            </p:cNvSpPr>
            <p:nvPr/>
          </p:nvSpPr>
          <p:spPr bwMode="auto">
            <a:xfrm flipH="1">
              <a:off x="4824" y="1392"/>
              <a:ext cx="48" cy="48"/>
            </a:xfrm>
            <a:prstGeom prst="rect">
              <a:avLst/>
            </a:prstGeom>
            <a:solidFill>
              <a:srgbClr val="993366"/>
            </a:solidFill>
            <a:ln w="9525">
              <a:solidFill>
                <a:srgbClr val="CC0000"/>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latin typeface="Calibri" pitchFamily="34" charset="0"/>
              </a:endParaRPr>
            </a:p>
          </p:txBody>
        </p:sp>
      </p:grpSp>
      <p:sp>
        <p:nvSpPr>
          <p:cNvPr id="7190" name="Rectangle 48"/>
          <p:cNvSpPr>
            <a:spLocks/>
          </p:cNvSpPr>
          <p:nvPr/>
        </p:nvSpPr>
        <p:spPr bwMode="auto">
          <a:xfrm>
            <a:off x="7543800" y="228609"/>
            <a:ext cx="76200" cy="6503988"/>
          </a:xfrm>
          <a:prstGeom prst="rect">
            <a:avLst/>
          </a:prstGeom>
          <a:solidFill>
            <a:srgbClr val="66003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dirty="0">
              <a:solidFill>
                <a:srgbClr val="FFFFFF"/>
              </a:solidFill>
              <a:latin typeface="Cambria" pitchFamily="18" charset="0"/>
              <a:ea typeface="SimSun" pitchFamily="2" charset="-122"/>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2786A669-C13A-442B-AA39-F09B774FA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81000"/>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8">
            <a:extLst>
              <a:ext uri="{FF2B5EF4-FFF2-40B4-BE49-F238E27FC236}">
                <a16:creationId xmlns:a16="http://schemas.microsoft.com/office/drawing/2014/main" id="{6704F3B8-A8F3-46FD-A756-57C47176B618}"/>
              </a:ext>
            </a:extLst>
          </p:cNvPr>
          <p:cNvSpPr>
            <a:spLocks/>
          </p:cNvSpPr>
          <p:nvPr/>
        </p:nvSpPr>
        <p:spPr bwMode="auto">
          <a:xfrm>
            <a:off x="7543800" y="228609"/>
            <a:ext cx="76200" cy="6503988"/>
          </a:xfrm>
          <a:prstGeom prst="rect">
            <a:avLst/>
          </a:prstGeom>
          <a:solidFill>
            <a:srgbClr val="66003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dirty="0">
              <a:solidFill>
                <a:srgbClr val="FFFFFF"/>
              </a:solidFill>
              <a:latin typeface="Cambria" pitchFamily="18" charset="0"/>
              <a:ea typeface="SimSun" pitchFamily="2" charset="-122"/>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p:txBody>
      </p:sp>
      <p:sp>
        <p:nvSpPr>
          <p:cNvPr id="8" name="Rectangle 10">
            <a:extLst>
              <a:ext uri="{FF2B5EF4-FFF2-40B4-BE49-F238E27FC236}">
                <a16:creationId xmlns:a16="http://schemas.microsoft.com/office/drawing/2014/main" id="{C81762E1-7790-4875-9199-89E31FB12BB7}"/>
              </a:ext>
            </a:extLst>
          </p:cNvPr>
          <p:cNvSpPr>
            <a:spLocks noChangeArrowheads="1"/>
          </p:cNvSpPr>
          <p:nvPr/>
        </p:nvSpPr>
        <p:spPr bwMode="auto">
          <a:xfrm>
            <a:off x="1890713" y="609600"/>
            <a:ext cx="15049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algn="ctr" eaLnBrk="1" hangingPunct="1">
              <a:buFontTx/>
              <a:buNone/>
            </a:pPr>
            <a:endParaRPr kumimoji="0" lang="en-US" altLang="en-US" sz="1600" b="1" dirty="0">
              <a:latin typeface="Calibri" pitchFamily="34" charset="0"/>
            </a:endParaRPr>
          </a:p>
        </p:txBody>
      </p:sp>
      <p:sp>
        <p:nvSpPr>
          <p:cNvPr id="9" name="Rectangle 11">
            <a:extLst>
              <a:ext uri="{FF2B5EF4-FFF2-40B4-BE49-F238E27FC236}">
                <a16:creationId xmlns:a16="http://schemas.microsoft.com/office/drawing/2014/main" id="{F8CB9FE9-4BA2-443C-A293-05F373EB16F7}"/>
              </a:ext>
            </a:extLst>
          </p:cNvPr>
          <p:cNvSpPr>
            <a:spLocks noChangeArrowheads="1"/>
          </p:cNvSpPr>
          <p:nvPr/>
        </p:nvSpPr>
        <p:spPr bwMode="auto">
          <a:xfrm>
            <a:off x="3395689" y="609600"/>
            <a:ext cx="13287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algn="ctr" eaLnBrk="1" hangingPunct="1">
              <a:buFontTx/>
              <a:buNone/>
            </a:pPr>
            <a:endParaRPr kumimoji="0" lang="en-US" altLang="en-US" sz="1600" b="1" dirty="0">
              <a:latin typeface="Calibri" pitchFamily="34" charset="0"/>
            </a:endParaRPr>
          </a:p>
        </p:txBody>
      </p:sp>
      <p:sp>
        <p:nvSpPr>
          <p:cNvPr id="38" name="Text Box 6">
            <a:extLst>
              <a:ext uri="{FF2B5EF4-FFF2-40B4-BE49-F238E27FC236}">
                <a16:creationId xmlns:a16="http://schemas.microsoft.com/office/drawing/2014/main" id="{8A222D30-E1AD-4AFE-A897-6630FEE707AA}"/>
              </a:ext>
            </a:extLst>
          </p:cNvPr>
          <p:cNvSpPr txBox="1">
            <a:spLocks noChangeArrowheads="1"/>
          </p:cNvSpPr>
          <p:nvPr/>
        </p:nvSpPr>
        <p:spPr bwMode="auto">
          <a:xfrm>
            <a:off x="208972" y="251033"/>
            <a:ext cx="68867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None/>
            </a:pPr>
            <a:r>
              <a:rPr kumimoji="0" lang="en-GB" altLang="ja-JP" sz="2800" dirty="0">
                <a:latin typeface="Calibri" pitchFamily="34" charset="0"/>
                <a:ea typeface="ＭＳ Ｐゴシック" pitchFamily="34" charset="-128"/>
              </a:rPr>
              <a:t>Chart 5 – </a:t>
            </a:r>
            <a:r>
              <a:rPr kumimoji="0" lang="en-GB" altLang="ja-JP" sz="2800" dirty="0">
                <a:solidFill>
                  <a:srgbClr val="990033"/>
                </a:solidFill>
                <a:latin typeface="Calibri" pitchFamily="34" charset="0"/>
                <a:ea typeface="ＭＳ Ｐゴシック" pitchFamily="34" charset="-128"/>
              </a:rPr>
              <a:t>Unpaid Regular Budget Assessments</a:t>
            </a:r>
            <a:br>
              <a:rPr kumimoji="0" lang="en-GB" altLang="ja-JP" sz="2800" dirty="0">
                <a:solidFill>
                  <a:srgbClr val="CC0000"/>
                </a:solidFill>
                <a:latin typeface="Calibri" pitchFamily="34" charset="0"/>
                <a:ea typeface="ＭＳ Ｐゴシック" pitchFamily="34" charset="-128"/>
              </a:rPr>
            </a:br>
            <a:r>
              <a:rPr lang="en-GB" altLang="en-US" sz="2000" dirty="0"/>
              <a:t>(US$ millions)</a:t>
            </a:r>
            <a:endParaRPr kumimoji="0" lang="en-GB" altLang="ja-JP" sz="2000" dirty="0">
              <a:latin typeface="Calibri" pitchFamily="34" charset="0"/>
              <a:ea typeface="ＭＳ Ｐゴシック" pitchFamily="34" charset="-128"/>
            </a:endParaRPr>
          </a:p>
        </p:txBody>
      </p:sp>
      <p:sp>
        <p:nvSpPr>
          <p:cNvPr id="39" name="Rectangle 6">
            <a:extLst>
              <a:ext uri="{FF2B5EF4-FFF2-40B4-BE49-F238E27FC236}">
                <a16:creationId xmlns:a16="http://schemas.microsoft.com/office/drawing/2014/main" id="{683B28BB-1B6C-4FDB-8E24-9579F1D737B0}"/>
              </a:ext>
            </a:extLst>
          </p:cNvPr>
          <p:cNvSpPr txBox="1">
            <a:spLocks noGrp="1" noChangeArrowheads="1"/>
          </p:cNvSpPr>
          <p:nvPr/>
        </p:nvSpPr>
        <p:spPr bwMode="auto">
          <a:xfrm>
            <a:off x="6324600" y="6220339"/>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GB" altLang="ja-JP" sz="1400" dirty="0">
                <a:latin typeface="Calibri" pitchFamily="34" charset="0"/>
                <a:ea typeface="ＭＳ Ｐゴシック" pitchFamily="34" charset="-128"/>
              </a:rPr>
              <a:t>5</a:t>
            </a:r>
          </a:p>
        </p:txBody>
      </p:sp>
      <p:pic>
        <p:nvPicPr>
          <p:cNvPr id="41" name="Picture 9">
            <a:extLst>
              <a:ext uri="{FF2B5EF4-FFF2-40B4-BE49-F238E27FC236}">
                <a16:creationId xmlns:a16="http://schemas.microsoft.com/office/drawing/2014/main" id="{C193604F-31CD-4517-9543-0A6F12F17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81000"/>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8">
            <a:extLst>
              <a:ext uri="{FF2B5EF4-FFF2-40B4-BE49-F238E27FC236}">
                <a16:creationId xmlns:a16="http://schemas.microsoft.com/office/drawing/2014/main" id="{CA472D72-6AC5-4C47-BD5C-54899816B913}"/>
              </a:ext>
            </a:extLst>
          </p:cNvPr>
          <p:cNvSpPr>
            <a:spLocks/>
          </p:cNvSpPr>
          <p:nvPr/>
        </p:nvSpPr>
        <p:spPr bwMode="auto">
          <a:xfrm>
            <a:off x="7543800" y="228609"/>
            <a:ext cx="76200" cy="6503988"/>
          </a:xfrm>
          <a:prstGeom prst="rect">
            <a:avLst/>
          </a:prstGeom>
          <a:solidFill>
            <a:srgbClr val="66003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dirty="0">
              <a:solidFill>
                <a:srgbClr val="FFFFFF"/>
              </a:solidFill>
              <a:latin typeface="Cambria" pitchFamily="18" charset="0"/>
              <a:ea typeface="SimSun" pitchFamily="2" charset="-122"/>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p:txBody>
      </p:sp>
      <p:sp>
        <p:nvSpPr>
          <p:cNvPr id="43" name="Text Box 6">
            <a:extLst>
              <a:ext uri="{FF2B5EF4-FFF2-40B4-BE49-F238E27FC236}">
                <a16:creationId xmlns:a16="http://schemas.microsoft.com/office/drawing/2014/main" id="{61AB1B82-2D7E-4790-91F3-629F83A1AB9E}"/>
              </a:ext>
            </a:extLst>
          </p:cNvPr>
          <p:cNvSpPr txBox="1">
            <a:spLocks noChangeArrowheads="1"/>
          </p:cNvSpPr>
          <p:nvPr/>
        </p:nvSpPr>
        <p:spPr bwMode="auto">
          <a:xfrm>
            <a:off x="7664450" y="144780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dirty="0">
                <a:solidFill>
                  <a:srgbClr val="336699"/>
                </a:solidFill>
                <a:latin typeface="Calibri" pitchFamily="34" charset="0"/>
                <a:ea typeface="SimSun" pitchFamily="2" charset="-122"/>
              </a:rPr>
              <a:t>The United Nations </a:t>
            </a:r>
            <a:br>
              <a:rPr kumimoji="0" lang="en-US" altLang="zh-CN" sz="1200" b="1" i="1" dirty="0">
                <a:solidFill>
                  <a:srgbClr val="336699"/>
                </a:solidFill>
                <a:latin typeface="Calibri" pitchFamily="34" charset="0"/>
                <a:ea typeface="SimSun" pitchFamily="2" charset="-122"/>
              </a:rPr>
            </a:br>
            <a:r>
              <a:rPr kumimoji="0" lang="en-US" altLang="zh-CN" sz="1200" b="1" i="1" dirty="0">
                <a:solidFill>
                  <a:srgbClr val="336699"/>
                </a:solidFill>
                <a:latin typeface="Calibri" pitchFamily="34" charset="0"/>
                <a:ea typeface="SimSun" pitchFamily="2" charset="-122"/>
              </a:rPr>
              <a:t>Financial Situation</a:t>
            </a:r>
            <a:endParaRPr kumimoji="0" lang="en-GB" altLang="ja-JP" sz="1200" b="1" i="1" dirty="0">
              <a:solidFill>
                <a:srgbClr val="336699"/>
              </a:solidFill>
              <a:latin typeface="Calibri" pitchFamily="34" charset="0"/>
              <a:ea typeface="ＭＳ Ｐゴシック" pitchFamily="34" charset="-128"/>
            </a:endParaRPr>
          </a:p>
        </p:txBody>
      </p:sp>
      <p:sp>
        <p:nvSpPr>
          <p:cNvPr id="44" name="Rectangle 10">
            <a:extLst>
              <a:ext uri="{FF2B5EF4-FFF2-40B4-BE49-F238E27FC236}">
                <a16:creationId xmlns:a16="http://schemas.microsoft.com/office/drawing/2014/main" id="{68763AC1-6BD5-44EF-908D-4AD9C19A9660}"/>
              </a:ext>
            </a:extLst>
          </p:cNvPr>
          <p:cNvSpPr>
            <a:spLocks noChangeArrowheads="1"/>
          </p:cNvSpPr>
          <p:nvPr/>
        </p:nvSpPr>
        <p:spPr bwMode="auto">
          <a:xfrm>
            <a:off x="1890713" y="609600"/>
            <a:ext cx="15049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algn="ctr" eaLnBrk="1" hangingPunct="1">
              <a:buFontTx/>
              <a:buNone/>
            </a:pPr>
            <a:endParaRPr kumimoji="0" lang="en-US" altLang="en-US" sz="1600" b="1" dirty="0">
              <a:latin typeface="Calibri" pitchFamily="34" charset="0"/>
            </a:endParaRPr>
          </a:p>
        </p:txBody>
      </p:sp>
      <p:sp>
        <p:nvSpPr>
          <p:cNvPr id="45" name="Rectangle 11">
            <a:extLst>
              <a:ext uri="{FF2B5EF4-FFF2-40B4-BE49-F238E27FC236}">
                <a16:creationId xmlns:a16="http://schemas.microsoft.com/office/drawing/2014/main" id="{15AEB12A-4C46-4D27-8D29-E78A23028718}"/>
              </a:ext>
            </a:extLst>
          </p:cNvPr>
          <p:cNvSpPr>
            <a:spLocks noChangeArrowheads="1"/>
          </p:cNvSpPr>
          <p:nvPr/>
        </p:nvSpPr>
        <p:spPr bwMode="auto">
          <a:xfrm>
            <a:off x="3395689" y="609600"/>
            <a:ext cx="13287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algn="ctr" eaLnBrk="1" hangingPunct="1">
              <a:buFontTx/>
              <a:buNone/>
            </a:pPr>
            <a:endParaRPr kumimoji="0" lang="en-US" altLang="en-US" sz="1600" b="1" dirty="0">
              <a:latin typeface="Calibri" pitchFamily="34" charset="0"/>
            </a:endParaRPr>
          </a:p>
        </p:txBody>
      </p:sp>
      <p:sp>
        <p:nvSpPr>
          <p:cNvPr id="46" name="Rectangle 13">
            <a:extLst>
              <a:ext uri="{FF2B5EF4-FFF2-40B4-BE49-F238E27FC236}">
                <a16:creationId xmlns:a16="http://schemas.microsoft.com/office/drawing/2014/main" id="{103B58BD-400A-4898-9B0C-7F8DC86A949F}"/>
              </a:ext>
            </a:extLst>
          </p:cNvPr>
          <p:cNvSpPr>
            <a:spLocks noChangeArrowheads="1"/>
          </p:cNvSpPr>
          <p:nvPr/>
        </p:nvSpPr>
        <p:spPr bwMode="auto">
          <a:xfrm>
            <a:off x="609601" y="1531938"/>
            <a:ext cx="17700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buFontTx/>
              <a:buNone/>
            </a:pPr>
            <a:endParaRPr kumimoji="0" lang="en-US" altLang="en-US" sz="1600" b="1" dirty="0">
              <a:latin typeface="Calibri" pitchFamily="34" charset="0"/>
            </a:endParaRPr>
          </a:p>
        </p:txBody>
      </p:sp>
      <p:sp>
        <p:nvSpPr>
          <p:cNvPr id="47" name="Rectangle 16">
            <a:extLst>
              <a:ext uri="{FF2B5EF4-FFF2-40B4-BE49-F238E27FC236}">
                <a16:creationId xmlns:a16="http://schemas.microsoft.com/office/drawing/2014/main" id="{0BC42386-086A-4DAF-B770-F62AE2A77805}"/>
              </a:ext>
            </a:extLst>
          </p:cNvPr>
          <p:cNvSpPr>
            <a:spLocks noChangeArrowheads="1"/>
          </p:cNvSpPr>
          <p:nvPr/>
        </p:nvSpPr>
        <p:spPr bwMode="auto">
          <a:xfrm>
            <a:off x="6019810" y="1531938"/>
            <a:ext cx="14843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buFontTx/>
              <a:buNone/>
            </a:pPr>
            <a:endParaRPr kumimoji="0" lang="en-US" altLang="en-US" sz="1600" dirty="0">
              <a:latin typeface="Calibri" pitchFamily="34" charset="0"/>
            </a:endParaRPr>
          </a:p>
        </p:txBody>
      </p:sp>
      <p:sp>
        <p:nvSpPr>
          <p:cNvPr id="48" name="Rectangle 19">
            <a:extLst>
              <a:ext uri="{FF2B5EF4-FFF2-40B4-BE49-F238E27FC236}">
                <a16:creationId xmlns:a16="http://schemas.microsoft.com/office/drawing/2014/main" id="{2F8A9AD1-8453-4C43-BFD6-CA560997F3E2}"/>
              </a:ext>
            </a:extLst>
          </p:cNvPr>
          <p:cNvSpPr>
            <a:spLocks noChangeArrowheads="1"/>
          </p:cNvSpPr>
          <p:nvPr/>
        </p:nvSpPr>
        <p:spPr bwMode="auto">
          <a:xfrm>
            <a:off x="-533400" y="2590814"/>
            <a:ext cx="10668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49" name="Rectangle 29">
            <a:extLst>
              <a:ext uri="{FF2B5EF4-FFF2-40B4-BE49-F238E27FC236}">
                <a16:creationId xmlns:a16="http://schemas.microsoft.com/office/drawing/2014/main" id="{05B054C7-A61C-474D-BDB2-5A6F5DF94C34}"/>
              </a:ext>
            </a:extLst>
          </p:cNvPr>
          <p:cNvSpPr>
            <a:spLocks noChangeArrowheads="1"/>
          </p:cNvSpPr>
          <p:nvPr/>
        </p:nvSpPr>
        <p:spPr bwMode="auto">
          <a:xfrm>
            <a:off x="-885825" y="2209814"/>
            <a:ext cx="17700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buFontTx/>
              <a:buNone/>
            </a:pPr>
            <a:endParaRPr kumimoji="0" lang="en-US" altLang="en-US" sz="1600" dirty="0">
              <a:latin typeface="Calibri" pitchFamily="34" charset="0"/>
            </a:endParaRPr>
          </a:p>
        </p:txBody>
      </p:sp>
      <p:sp>
        <p:nvSpPr>
          <p:cNvPr id="50" name="Rectangle 31">
            <a:extLst>
              <a:ext uri="{FF2B5EF4-FFF2-40B4-BE49-F238E27FC236}">
                <a16:creationId xmlns:a16="http://schemas.microsoft.com/office/drawing/2014/main" id="{AB77EAED-4555-487D-BF8D-D6B2873EB0D8}"/>
              </a:ext>
            </a:extLst>
          </p:cNvPr>
          <p:cNvSpPr>
            <a:spLocks noChangeArrowheads="1"/>
          </p:cNvSpPr>
          <p:nvPr/>
        </p:nvSpPr>
        <p:spPr bwMode="auto">
          <a:xfrm>
            <a:off x="4724400" y="2232039"/>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51" name="Rectangle 35">
            <a:extLst>
              <a:ext uri="{FF2B5EF4-FFF2-40B4-BE49-F238E27FC236}">
                <a16:creationId xmlns:a16="http://schemas.microsoft.com/office/drawing/2014/main" id="{DE30E76C-A056-4CE6-A01D-BD5BBBC349CE}"/>
              </a:ext>
            </a:extLst>
          </p:cNvPr>
          <p:cNvSpPr>
            <a:spLocks noChangeArrowheads="1"/>
          </p:cNvSpPr>
          <p:nvPr/>
        </p:nvSpPr>
        <p:spPr bwMode="auto">
          <a:xfrm>
            <a:off x="4724400" y="2597164"/>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52" name="Rectangle 39">
            <a:extLst>
              <a:ext uri="{FF2B5EF4-FFF2-40B4-BE49-F238E27FC236}">
                <a16:creationId xmlns:a16="http://schemas.microsoft.com/office/drawing/2014/main" id="{418DDF1B-A144-4B1B-91DD-2D40FDE1F07E}"/>
              </a:ext>
            </a:extLst>
          </p:cNvPr>
          <p:cNvSpPr>
            <a:spLocks noChangeArrowheads="1"/>
          </p:cNvSpPr>
          <p:nvPr/>
        </p:nvSpPr>
        <p:spPr bwMode="auto">
          <a:xfrm>
            <a:off x="4724400" y="2962289"/>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53" name="Rectangle 40">
            <a:extLst>
              <a:ext uri="{FF2B5EF4-FFF2-40B4-BE49-F238E27FC236}">
                <a16:creationId xmlns:a16="http://schemas.microsoft.com/office/drawing/2014/main" id="{023ACA50-9299-458C-8B19-E3F8490FD57C}"/>
              </a:ext>
            </a:extLst>
          </p:cNvPr>
          <p:cNvSpPr>
            <a:spLocks noChangeArrowheads="1"/>
          </p:cNvSpPr>
          <p:nvPr/>
        </p:nvSpPr>
        <p:spPr bwMode="auto">
          <a:xfrm>
            <a:off x="5791202" y="2962289"/>
            <a:ext cx="17129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54" name="Rectangle 41">
            <a:extLst>
              <a:ext uri="{FF2B5EF4-FFF2-40B4-BE49-F238E27FC236}">
                <a16:creationId xmlns:a16="http://schemas.microsoft.com/office/drawing/2014/main" id="{795EAE3D-C1F1-412A-AAB2-8EFDA120A019}"/>
              </a:ext>
            </a:extLst>
          </p:cNvPr>
          <p:cNvSpPr>
            <a:spLocks noChangeArrowheads="1"/>
          </p:cNvSpPr>
          <p:nvPr/>
        </p:nvSpPr>
        <p:spPr bwMode="auto">
          <a:xfrm>
            <a:off x="609601" y="3327414"/>
            <a:ext cx="17700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buFontTx/>
              <a:buNone/>
            </a:pPr>
            <a:endParaRPr kumimoji="0" lang="en-US" altLang="en-US" sz="1600" dirty="0">
              <a:latin typeface="Calibri" pitchFamily="34" charset="0"/>
            </a:endParaRPr>
          </a:p>
        </p:txBody>
      </p:sp>
      <p:sp>
        <p:nvSpPr>
          <p:cNvPr id="55" name="Rectangle 43">
            <a:extLst>
              <a:ext uri="{FF2B5EF4-FFF2-40B4-BE49-F238E27FC236}">
                <a16:creationId xmlns:a16="http://schemas.microsoft.com/office/drawing/2014/main" id="{FED53382-47C9-4CD5-85DB-41A3FB11A97B}"/>
              </a:ext>
            </a:extLst>
          </p:cNvPr>
          <p:cNvSpPr>
            <a:spLocks noChangeArrowheads="1"/>
          </p:cNvSpPr>
          <p:nvPr/>
        </p:nvSpPr>
        <p:spPr bwMode="auto">
          <a:xfrm>
            <a:off x="4724400" y="3327414"/>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56" name="Rectangle 44">
            <a:extLst>
              <a:ext uri="{FF2B5EF4-FFF2-40B4-BE49-F238E27FC236}">
                <a16:creationId xmlns:a16="http://schemas.microsoft.com/office/drawing/2014/main" id="{1AED79F7-2634-406E-9274-840B12E58670}"/>
              </a:ext>
            </a:extLst>
          </p:cNvPr>
          <p:cNvSpPr>
            <a:spLocks noChangeArrowheads="1"/>
          </p:cNvSpPr>
          <p:nvPr/>
        </p:nvSpPr>
        <p:spPr bwMode="auto">
          <a:xfrm>
            <a:off x="5791202" y="3327414"/>
            <a:ext cx="17129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57" name="Rectangle 47">
            <a:extLst>
              <a:ext uri="{FF2B5EF4-FFF2-40B4-BE49-F238E27FC236}">
                <a16:creationId xmlns:a16="http://schemas.microsoft.com/office/drawing/2014/main" id="{14001D58-DA29-47F1-A723-AE545CDC793D}"/>
              </a:ext>
            </a:extLst>
          </p:cNvPr>
          <p:cNvSpPr>
            <a:spLocks noChangeArrowheads="1"/>
          </p:cNvSpPr>
          <p:nvPr/>
        </p:nvSpPr>
        <p:spPr bwMode="auto">
          <a:xfrm>
            <a:off x="4724400" y="3692539"/>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58" name="Rectangle 50">
            <a:extLst>
              <a:ext uri="{FF2B5EF4-FFF2-40B4-BE49-F238E27FC236}">
                <a16:creationId xmlns:a16="http://schemas.microsoft.com/office/drawing/2014/main" id="{B37FEFF8-F7B6-4076-A0C9-92BF6528D802}"/>
              </a:ext>
            </a:extLst>
          </p:cNvPr>
          <p:cNvSpPr>
            <a:spLocks noChangeArrowheads="1"/>
          </p:cNvSpPr>
          <p:nvPr/>
        </p:nvSpPr>
        <p:spPr bwMode="auto">
          <a:xfrm>
            <a:off x="2379686" y="4057664"/>
            <a:ext cx="23447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59" name="Rectangle 51">
            <a:extLst>
              <a:ext uri="{FF2B5EF4-FFF2-40B4-BE49-F238E27FC236}">
                <a16:creationId xmlns:a16="http://schemas.microsoft.com/office/drawing/2014/main" id="{0F15E356-DF54-4DC6-AAD5-29EF384F89B0}"/>
              </a:ext>
            </a:extLst>
          </p:cNvPr>
          <p:cNvSpPr>
            <a:spLocks noChangeArrowheads="1"/>
          </p:cNvSpPr>
          <p:nvPr/>
        </p:nvSpPr>
        <p:spPr bwMode="auto">
          <a:xfrm>
            <a:off x="4724400" y="4057664"/>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endParaRPr kumimoji="0" lang="en-US" altLang="en-US" sz="1600" dirty="0">
              <a:latin typeface="Calibri" pitchFamily="34" charset="0"/>
            </a:endParaRPr>
          </a:p>
        </p:txBody>
      </p:sp>
      <p:sp>
        <p:nvSpPr>
          <p:cNvPr id="60" name="Rectangle 53">
            <a:extLst>
              <a:ext uri="{FF2B5EF4-FFF2-40B4-BE49-F238E27FC236}">
                <a16:creationId xmlns:a16="http://schemas.microsoft.com/office/drawing/2014/main" id="{C6F747A3-D987-4706-8631-77337E38F435}"/>
              </a:ext>
            </a:extLst>
          </p:cNvPr>
          <p:cNvSpPr>
            <a:spLocks noChangeArrowheads="1"/>
          </p:cNvSpPr>
          <p:nvPr/>
        </p:nvSpPr>
        <p:spPr bwMode="auto">
          <a:xfrm>
            <a:off x="609601" y="4422775"/>
            <a:ext cx="17700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61" name="Rectangle 55">
            <a:extLst>
              <a:ext uri="{FF2B5EF4-FFF2-40B4-BE49-F238E27FC236}">
                <a16:creationId xmlns:a16="http://schemas.microsoft.com/office/drawing/2014/main" id="{0FAF1EAE-0FC0-4C9C-AC37-5131B8CEECDD}"/>
              </a:ext>
            </a:extLst>
          </p:cNvPr>
          <p:cNvSpPr>
            <a:spLocks noChangeArrowheads="1"/>
          </p:cNvSpPr>
          <p:nvPr/>
        </p:nvSpPr>
        <p:spPr bwMode="auto">
          <a:xfrm>
            <a:off x="4724400" y="4422775"/>
            <a:ext cx="1066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lnSpc>
                <a:spcPct val="80000"/>
              </a:lnSpc>
              <a:buFontTx/>
              <a:buNone/>
            </a:pPr>
            <a:endParaRPr kumimoji="0" lang="en-US" altLang="en-US" sz="1600" dirty="0">
              <a:latin typeface="Calibri" pitchFamily="34" charset="0"/>
            </a:endParaRPr>
          </a:p>
        </p:txBody>
      </p:sp>
      <p:sp>
        <p:nvSpPr>
          <p:cNvPr id="62" name="Rectangle 60">
            <a:extLst>
              <a:ext uri="{FF2B5EF4-FFF2-40B4-BE49-F238E27FC236}">
                <a16:creationId xmlns:a16="http://schemas.microsoft.com/office/drawing/2014/main" id="{BA2F454F-71A3-4D07-B08B-5D24C326D9CF}"/>
              </a:ext>
            </a:extLst>
          </p:cNvPr>
          <p:cNvSpPr>
            <a:spLocks noChangeArrowheads="1"/>
          </p:cNvSpPr>
          <p:nvPr/>
        </p:nvSpPr>
        <p:spPr bwMode="auto">
          <a:xfrm>
            <a:off x="5791202" y="4800614"/>
            <a:ext cx="17129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63" name="Rectangle 62">
            <a:extLst>
              <a:ext uri="{FF2B5EF4-FFF2-40B4-BE49-F238E27FC236}">
                <a16:creationId xmlns:a16="http://schemas.microsoft.com/office/drawing/2014/main" id="{AD5B7075-1F2C-4060-AC73-521DDF753EC8}"/>
              </a:ext>
            </a:extLst>
          </p:cNvPr>
          <p:cNvSpPr>
            <a:spLocks noChangeArrowheads="1"/>
          </p:cNvSpPr>
          <p:nvPr/>
        </p:nvSpPr>
        <p:spPr bwMode="auto">
          <a:xfrm>
            <a:off x="2379686" y="5165739"/>
            <a:ext cx="23447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600" b="1" dirty="0">
              <a:latin typeface="Calibri" pitchFamily="34" charset="0"/>
            </a:endParaRPr>
          </a:p>
        </p:txBody>
      </p:sp>
      <p:sp>
        <p:nvSpPr>
          <p:cNvPr id="64" name="Rectangle 63">
            <a:extLst>
              <a:ext uri="{FF2B5EF4-FFF2-40B4-BE49-F238E27FC236}">
                <a16:creationId xmlns:a16="http://schemas.microsoft.com/office/drawing/2014/main" id="{1407F996-9AFE-4F2A-ACAB-31DB82A076E9}"/>
              </a:ext>
            </a:extLst>
          </p:cNvPr>
          <p:cNvSpPr>
            <a:spLocks noChangeArrowheads="1"/>
          </p:cNvSpPr>
          <p:nvPr/>
        </p:nvSpPr>
        <p:spPr bwMode="auto">
          <a:xfrm>
            <a:off x="4724400" y="5165739"/>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973138" eaLnBrk="0" hangingPunct="0">
              <a:spcBef>
                <a:spcPct val="20000"/>
              </a:spcBef>
              <a:buChar char="•"/>
              <a:defRPr kumimoji="1" sz="3200">
                <a:solidFill>
                  <a:schemeClr val="tx1"/>
                </a:solidFill>
                <a:latin typeface="Arial" charset="0"/>
                <a:cs typeface="Arial" charset="0"/>
              </a:defRPr>
            </a:lvl1pPr>
            <a:lvl2pPr marL="742950" indent="-285750" defTabSz="973138" eaLnBrk="0" hangingPunct="0">
              <a:spcBef>
                <a:spcPct val="20000"/>
              </a:spcBef>
              <a:buChar char="–"/>
              <a:defRPr kumimoji="1" sz="2800">
                <a:solidFill>
                  <a:schemeClr val="tx1"/>
                </a:solidFill>
                <a:latin typeface="Arial" charset="0"/>
                <a:cs typeface="Arial" charset="0"/>
              </a:defRPr>
            </a:lvl2pPr>
            <a:lvl3pPr marL="1143000" indent="-228600" defTabSz="973138" eaLnBrk="0" hangingPunct="0">
              <a:spcBef>
                <a:spcPct val="20000"/>
              </a:spcBef>
              <a:buChar char="•"/>
              <a:defRPr kumimoji="1" sz="2400">
                <a:solidFill>
                  <a:schemeClr val="tx1"/>
                </a:solidFill>
                <a:latin typeface="Arial" charset="0"/>
                <a:cs typeface="Arial" charset="0"/>
              </a:defRPr>
            </a:lvl3pPr>
            <a:lvl4pPr marL="1600200" indent="-228600" defTabSz="973138" eaLnBrk="0" hangingPunct="0">
              <a:spcBef>
                <a:spcPct val="20000"/>
              </a:spcBef>
              <a:buChar char="–"/>
              <a:defRPr kumimoji="1" sz="2000">
                <a:solidFill>
                  <a:schemeClr val="tx1"/>
                </a:solidFill>
                <a:latin typeface="Arial" charset="0"/>
                <a:cs typeface="Arial" charset="0"/>
              </a:defRPr>
            </a:lvl4pPr>
            <a:lvl5pPr marL="2057400" indent="-228600" defTabSz="973138" eaLnBrk="0" hangingPunct="0">
              <a:spcBef>
                <a:spcPct val="20000"/>
              </a:spcBef>
              <a:buChar char="»"/>
              <a:defRPr kumimoji="1" sz="2000">
                <a:solidFill>
                  <a:schemeClr val="tx1"/>
                </a:solidFill>
                <a:latin typeface="Arial" charset="0"/>
                <a:cs typeface="Arial" charset="0"/>
              </a:defRPr>
            </a:lvl5pPr>
            <a:lvl6pPr marL="2514600" indent="-228600" defTabSz="973138"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973138"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973138"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973138"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lnSpc>
                <a:spcPct val="80000"/>
              </a:lnSpc>
              <a:buFontTx/>
              <a:buNone/>
            </a:pPr>
            <a:endParaRPr kumimoji="0" lang="en-US" altLang="en-US" sz="1600" b="1" dirty="0">
              <a:latin typeface="Calibri" pitchFamily="34" charset="0"/>
            </a:endParaRPr>
          </a:p>
        </p:txBody>
      </p:sp>
      <p:sp>
        <p:nvSpPr>
          <p:cNvPr id="65" name="Rectangle 64">
            <a:extLst>
              <a:ext uri="{FF2B5EF4-FFF2-40B4-BE49-F238E27FC236}">
                <a16:creationId xmlns:a16="http://schemas.microsoft.com/office/drawing/2014/main" id="{FB0DD7F2-84CD-4F7F-9977-0AD31D4B4906}"/>
              </a:ext>
            </a:extLst>
          </p:cNvPr>
          <p:cNvSpPr>
            <a:spLocks noChangeArrowheads="1"/>
          </p:cNvSpPr>
          <p:nvPr/>
        </p:nvSpPr>
        <p:spPr bwMode="auto">
          <a:xfrm>
            <a:off x="5791202" y="5165739"/>
            <a:ext cx="17129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66" name="Rectangle 67">
            <a:extLst>
              <a:ext uri="{FF2B5EF4-FFF2-40B4-BE49-F238E27FC236}">
                <a16:creationId xmlns:a16="http://schemas.microsoft.com/office/drawing/2014/main" id="{788B7D17-BAB6-4798-871A-E232E8FFB345}"/>
              </a:ext>
            </a:extLst>
          </p:cNvPr>
          <p:cNvSpPr>
            <a:spLocks noChangeArrowheads="1"/>
          </p:cNvSpPr>
          <p:nvPr/>
        </p:nvSpPr>
        <p:spPr bwMode="auto">
          <a:xfrm>
            <a:off x="6400802" y="5530864"/>
            <a:ext cx="2079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67" name="Rectangle 68">
            <a:extLst>
              <a:ext uri="{FF2B5EF4-FFF2-40B4-BE49-F238E27FC236}">
                <a16:creationId xmlns:a16="http://schemas.microsoft.com/office/drawing/2014/main" id="{14DB2B06-D6EC-41BB-9B57-997B9FB29099}"/>
              </a:ext>
            </a:extLst>
          </p:cNvPr>
          <p:cNvSpPr>
            <a:spLocks noChangeArrowheads="1"/>
          </p:cNvSpPr>
          <p:nvPr/>
        </p:nvSpPr>
        <p:spPr bwMode="auto">
          <a:xfrm>
            <a:off x="6608763" y="5530864"/>
            <a:ext cx="895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3" rIns="91429" bIns="45713" anchor="ctr"/>
          <a:lstStyle>
            <a:lvl1pPr defTabSz="457200" eaLnBrk="0" hangingPunct="0">
              <a:spcBef>
                <a:spcPct val="20000"/>
              </a:spcBef>
              <a:buChar char="•"/>
              <a:defRPr kumimoji="1" sz="3200">
                <a:solidFill>
                  <a:schemeClr val="tx1"/>
                </a:solidFill>
                <a:latin typeface="Arial" charset="0"/>
                <a:cs typeface="Arial" charset="0"/>
              </a:defRPr>
            </a:lvl1pPr>
            <a:lvl2pPr marL="742950" indent="-285750" defTabSz="457200" eaLnBrk="0" hangingPunct="0">
              <a:spcBef>
                <a:spcPct val="20000"/>
              </a:spcBef>
              <a:buChar char="–"/>
              <a:defRPr kumimoji="1" sz="2800">
                <a:solidFill>
                  <a:schemeClr val="tx1"/>
                </a:solidFill>
                <a:latin typeface="Arial" charset="0"/>
                <a:cs typeface="Arial" charset="0"/>
              </a:defRPr>
            </a:lvl2pPr>
            <a:lvl3pPr marL="1143000" indent="-228600" defTabSz="457200" eaLnBrk="0" hangingPunct="0">
              <a:spcBef>
                <a:spcPct val="20000"/>
              </a:spcBef>
              <a:buChar char="•"/>
              <a:defRPr kumimoji="1" sz="2400">
                <a:solidFill>
                  <a:schemeClr val="tx1"/>
                </a:solidFill>
                <a:latin typeface="Arial" charset="0"/>
                <a:cs typeface="Arial" charset="0"/>
              </a:defRPr>
            </a:lvl3pPr>
            <a:lvl4pPr marL="1600200" indent="-228600" defTabSz="457200" eaLnBrk="0" hangingPunct="0">
              <a:spcBef>
                <a:spcPct val="20000"/>
              </a:spcBef>
              <a:buChar char="–"/>
              <a:defRPr kumimoji="1" sz="2000">
                <a:solidFill>
                  <a:schemeClr val="tx1"/>
                </a:solidFill>
                <a:latin typeface="Arial" charset="0"/>
                <a:cs typeface="Arial" charset="0"/>
              </a:defRPr>
            </a:lvl4pPr>
            <a:lvl5pPr marL="2057400" indent="-228600" defTabSz="457200" eaLnBrk="0" hangingPunct="0">
              <a:spcBef>
                <a:spcPct val="20000"/>
              </a:spcBef>
              <a:buChar char="»"/>
              <a:defRPr kumimoji="1" sz="2000">
                <a:solidFill>
                  <a:schemeClr val="tx1"/>
                </a:solidFill>
                <a:latin typeface="Arial" charset="0"/>
                <a:cs typeface="Arial" charset="0"/>
              </a:defRPr>
            </a:lvl5pPr>
            <a:lvl6pPr marL="2514600" indent="-228600" defTabSz="4572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defTabSz="4572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defTabSz="4572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defTabSz="4572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graphicFrame>
        <p:nvGraphicFramePr>
          <p:cNvPr id="68" name="Group 87">
            <a:extLst>
              <a:ext uri="{FF2B5EF4-FFF2-40B4-BE49-F238E27FC236}">
                <a16:creationId xmlns:a16="http://schemas.microsoft.com/office/drawing/2014/main" id="{B81A4733-D85B-491A-817B-D3222F2471B8}"/>
              </a:ext>
            </a:extLst>
          </p:cNvPr>
          <p:cNvGraphicFramePr>
            <a:graphicFrameLocks noGrp="1"/>
          </p:cNvGraphicFramePr>
          <p:nvPr>
            <p:extLst>
              <p:ext uri="{D42A27DB-BD31-4B8C-83A1-F6EECF244321}">
                <p14:modId xmlns:p14="http://schemas.microsoft.com/office/powerpoint/2010/main" val="3495222816"/>
              </p:ext>
            </p:extLst>
          </p:nvPr>
        </p:nvGraphicFramePr>
        <p:xfrm>
          <a:off x="884237" y="1734249"/>
          <a:ext cx="6211490" cy="3151999"/>
        </p:xfrm>
        <a:graphic>
          <a:graphicData uri="http://schemas.openxmlformats.org/drawingml/2006/table">
            <a:tbl>
              <a:tblPr/>
              <a:tblGrid>
                <a:gridCol w="2298926">
                  <a:extLst>
                    <a:ext uri="{9D8B030D-6E8A-4147-A177-3AD203B41FA5}">
                      <a16:colId xmlns:a16="http://schemas.microsoft.com/office/drawing/2014/main" val="20000"/>
                    </a:ext>
                  </a:extLst>
                </a:gridCol>
                <a:gridCol w="1156286">
                  <a:extLst>
                    <a:ext uri="{9D8B030D-6E8A-4147-A177-3AD203B41FA5}">
                      <a16:colId xmlns:a16="http://schemas.microsoft.com/office/drawing/2014/main" val="1530396657"/>
                    </a:ext>
                  </a:extLst>
                </a:gridCol>
                <a:gridCol w="1299351">
                  <a:extLst>
                    <a:ext uri="{9D8B030D-6E8A-4147-A177-3AD203B41FA5}">
                      <a16:colId xmlns:a16="http://schemas.microsoft.com/office/drawing/2014/main" val="2703941149"/>
                    </a:ext>
                  </a:extLst>
                </a:gridCol>
                <a:gridCol w="1456927">
                  <a:extLst>
                    <a:ext uri="{9D8B030D-6E8A-4147-A177-3AD203B41FA5}">
                      <a16:colId xmlns:a16="http://schemas.microsoft.com/office/drawing/2014/main" val="20002"/>
                    </a:ext>
                  </a:extLst>
                </a:gridCol>
              </a:tblGrid>
              <a:tr h="4571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Member State</a:t>
                      </a:r>
                    </a:p>
                  </a:txBody>
                  <a:tcPr marT="45719" marB="45719"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T="45719" marB="45719"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30 Sep 2017</a:t>
                      </a:r>
                    </a:p>
                  </a:txBody>
                  <a:tcPr marT="45719" marB="45719"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30 Sep 2018</a:t>
                      </a:r>
                    </a:p>
                  </a:txBody>
                  <a:tcPr marT="45719" marB="45719"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United States</a:t>
                      </a:r>
                    </a:p>
                  </a:txBody>
                  <a:tcPr marT="45719" marB="45719"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T="45719" marB="45719"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865</a:t>
                      </a:r>
                    </a:p>
                  </a:txBody>
                  <a:tcPr marT="45719" marB="45719"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842</a:t>
                      </a:r>
                    </a:p>
                  </a:txBody>
                  <a:tcPr marT="45719" marB="45719"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968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Brazil</a:t>
                      </a: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T="45719" marB="45719"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66</a:t>
                      </a:r>
                    </a:p>
                  </a:txBody>
                  <a:tcPr marT="45719" marB="45719"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93</a:t>
                      </a:r>
                    </a:p>
                  </a:txBody>
                  <a:tcPr marT="45719" marB="45719"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106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Argentina</a:t>
                      </a: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T="45719" marB="45719"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26</a:t>
                      </a:r>
                    </a:p>
                  </a:txBody>
                  <a:tcPr marT="45719" marB="45719"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39</a:t>
                      </a:r>
                    </a:p>
                  </a:txBody>
                  <a:tcPr marT="45719" marB="45719"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1185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Iran (Islamic Republic of)</a:t>
                      </a: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T="45719" marB="45719"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19</a:t>
                      </a:r>
                    </a:p>
                  </a:txBody>
                  <a:tcPr marT="45719" marB="45719"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      30*</a:t>
                      </a:r>
                    </a:p>
                  </a:txBody>
                  <a:tcPr marT="45719" marB="45719"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Saudi Arabia</a:t>
                      </a:r>
                    </a:p>
                  </a:txBody>
                  <a:tcPr marT="45719" marB="45719"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ja-JP" sz="1600" b="0" i="0" u="none" strike="noStrike" kern="1200" cap="none" normalizeH="0" baseline="0" dirty="0">
                        <a:ln>
                          <a:noFill/>
                        </a:ln>
                        <a:solidFill>
                          <a:schemeClr val="tx1"/>
                        </a:solidFill>
                        <a:effectLst/>
                        <a:latin typeface="Calibri" pitchFamily="34" charset="0"/>
                        <a:ea typeface="ＭＳ Ｐゴシック" pitchFamily="34" charset="-128"/>
                        <a:cs typeface="Arial" charset="0"/>
                      </a:endParaRPr>
                    </a:p>
                  </a:txBody>
                  <a:tcPr marT="45719" marB="45719"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kern="1200" cap="none" normalizeH="0" baseline="0" dirty="0">
                          <a:ln>
                            <a:noFill/>
                          </a:ln>
                          <a:solidFill>
                            <a:schemeClr val="tx1"/>
                          </a:solidFill>
                          <a:effectLst/>
                          <a:latin typeface="Calibri" pitchFamily="34" charset="0"/>
                          <a:ea typeface="ＭＳ Ｐゴシック" pitchFamily="34" charset="-128"/>
                          <a:cs typeface="Arial" charset="0"/>
                        </a:rPr>
                        <a:t>     0.2</a:t>
                      </a:r>
                    </a:p>
                  </a:txBody>
                  <a:tcPr marL="0" marR="0" marT="0" marB="0"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0" i="0" u="none" strike="noStrike" kern="1200" cap="none" normalizeH="0" baseline="0" dirty="0">
                          <a:ln>
                            <a:noFill/>
                          </a:ln>
                          <a:solidFill>
                            <a:schemeClr val="tx1"/>
                          </a:solidFill>
                          <a:effectLst/>
                          <a:latin typeface="Calibri" pitchFamily="34" charset="0"/>
                          <a:ea typeface="ＭＳ Ｐゴシック" pitchFamily="34" charset="-128"/>
                          <a:cs typeface="Arial" charset="0"/>
                        </a:rPr>
                        <a:t>      27</a:t>
                      </a:r>
                      <a:r>
                        <a:rPr kumimoji="0" lang="en-US" altLang="ja-JP" sz="1600" b="0" i="0" u="none" strike="noStrike" cap="none" normalizeH="0" baseline="0" dirty="0">
                          <a:ln>
                            <a:noFill/>
                          </a:ln>
                          <a:solidFill>
                            <a:schemeClr val="tx1"/>
                          </a:solidFill>
                          <a:effectLst/>
                          <a:latin typeface="Calibri" pitchFamily="34" charset="0"/>
                          <a:ea typeface="ＭＳ Ｐゴシック" pitchFamily="34" charset="-128"/>
                          <a:cs typeface="Arial" charset="0"/>
                        </a:rPr>
                        <a:t>**</a:t>
                      </a:r>
                      <a:endParaRPr kumimoji="0" lang="en-US" altLang="ja-JP" sz="1600" b="0" i="0" u="none" strike="noStrike" kern="1200" cap="none" normalizeH="0" baseline="0" dirty="0">
                        <a:ln>
                          <a:noFill/>
                        </a:ln>
                        <a:solidFill>
                          <a:schemeClr val="tx1"/>
                        </a:solidFill>
                        <a:effectLst/>
                        <a:latin typeface="Calibri" pitchFamily="34" charset="0"/>
                        <a:ea typeface="ＭＳ Ｐゴシック" pitchFamily="34" charset="-128"/>
                        <a:cs typeface="Arial" charset="0"/>
                      </a:endParaRPr>
                    </a:p>
                  </a:txBody>
                  <a:tcPr marL="0" marR="0" marT="0" marB="0" anchor="ctr" anchorCtr="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4054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itchFamily="34" charset="0"/>
                          <a:cs typeface="Arial" charset="0"/>
                        </a:rPr>
                        <a:t>Other Member States</a:t>
                      </a:r>
                    </a:p>
                  </a:txBody>
                  <a:tcPr marT="45719" marB="45719"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GB" sz="1600" b="0" i="0" u="none" strike="noStrike" kern="1200" cap="none" normalizeH="0" baseline="0" dirty="0">
                        <a:ln>
                          <a:noFill/>
                        </a:ln>
                        <a:solidFill>
                          <a:schemeClr val="tx1"/>
                        </a:solidFill>
                        <a:effectLst/>
                        <a:latin typeface="Calibri" pitchFamily="34" charset="0"/>
                        <a:ea typeface="ＭＳ Ｐゴシック" pitchFamily="34" charset="-128"/>
                        <a:cs typeface="Arial" charset="0"/>
                      </a:endParaRPr>
                    </a:p>
                  </a:txBody>
                  <a:tcPr marT="45719" marB="45719"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GB" sz="1600" b="0" i="0" u="none" strike="noStrike" kern="1200" cap="none" normalizeH="0" baseline="0" dirty="0">
                          <a:ln>
                            <a:noFill/>
                          </a:ln>
                          <a:solidFill>
                            <a:schemeClr val="tx1"/>
                          </a:solidFill>
                          <a:effectLst/>
                          <a:latin typeface="Calibri" pitchFamily="34" charset="0"/>
                          <a:ea typeface="ＭＳ Ｐゴシック" pitchFamily="34" charset="-128"/>
                          <a:cs typeface="Arial" charset="0"/>
                        </a:rPr>
                        <a:t>    119</a:t>
                      </a: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a:ln>
                            <a:noFill/>
                          </a:ln>
                          <a:solidFill>
                            <a:schemeClr val="tx1"/>
                          </a:solidFill>
                          <a:effectLst/>
                          <a:latin typeface="Calibri" pitchFamily="34" charset="0"/>
                          <a:ea typeface="ＭＳ Ｐゴシック" pitchFamily="34" charset="-128"/>
                          <a:cs typeface="Arial" charset="0"/>
                        </a:rPr>
                        <a:t>      57</a:t>
                      </a:r>
                      <a:endParaRPr kumimoji="0" lang="en-GB" sz="1600" b="0" i="0" u="none" strike="noStrike" kern="1200" cap="none" normalizeH="0" baseline="0" dirty="0">
                        <a:ln>
                          <a:noFill/>
                        </a:ln>
                        <a:solidFill>
                          <a:schemeClr val="tx1"/>
                        </a:solidFill>
                        <a:effectLst/>
                        <a:latin typeface="Calibri" pitchFamily="34" charset="0"/>
                        <a:ea typeface="ＭＳ Ｐゴシック" pitchFamily="34" charset="-128"/>
                        <a:cs typeface="Arial" charset="0"/>
                      </a:endParaRP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305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Total</a:t>
                      </a:r>
                    </a:p>
                  </a:txBody>
                  <a:tcPr marT="45719" marB="45719"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T="45719" marB="45719"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1,095</a:t>
                      </a:r>
                    </a:p>
                  </a:txBody>
                  <a:tcPr marT="45719" marB="45719"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ja-JP" sz="1600" b="1" i="0" u="none" strike="noStrike" cap="none" normalizeH="0" baseline="0" dirty="0">
                          <a:ln>
                            <a:noFill/>
                          </a:ln>
                          <a:solidFill>
                            <a:schemeClr val="tx1"/>
                          </a:solidFill>
                          <a:effectLst/>
                          <a:latin typeface="Calibri" pitchFamily="34" charset="0"/>
                          <a:ea typeface="ＭＳ Ｐゴシック" pitchFamily="34" charset="-128"/>
                          <a:cs typeface="Arial" charset="0"/>
                        </a:rPr>
                        <a:t>1,088</a:t>
                      </a:r>
                    </a:p>
                  </a:txBody>
                  <a:tcPr marT="45719" marB="45719"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pSp>
        <p:nvGrpSpPr>
          <p:cNvPr id="69" name="Group 99">
            <a:extLst>
              <a:ext uri="{FF2B5EF4-FFF2-40B4-BE49-F238E27FC236}">
                <a16:creationId xmlns:a16="http://schemas.microsoft.com/office/drawing/2014/main" id="{D917366F-A0BE-43CD-A030-BBE6D84275E8}"/>
              </a:ext>
            </a:extLst>
          </p:cNvPr>
          <p:cNvGrpSpPr>
            <a:grpSpLocks/>
          </p:cNvGrpSpPr>
          <p:nvPr/>
        </p:nvGrpSpPr>
        <p:grpSpPr bwMode="auto">
          <a:xfrm>
            <a:off x="7658115" y="2106614"/>
            <a:ext cx="1162050" cy="606425"/>
            <a:chOff x="4824" y="1327"/>
            <a:chExt cx="732" cy="382"/>
          </a:xfrm>
        </p:grpSpPr>
        <p:grpSp>
          <p:nvGrpSpPr>
            <p:cNvPr id="70" name="Group 98">
              <a:extLst>
                <a:ext uri="{FF2B5EF4-FFF2-40B4-BE49-F238E27FC236}">
                  <a16:creationId xmlns:a16="http://schemas.microsoft.com/office/drawing/2014/main" id="{5E39DA4A-4BF1-499F-8CCE-43DF0FB5D27A}"/>
                </a:ext>
              </a:extLst>
            </p:cNvPr>
            <p:cNvGrpSpPr>
              <a:grpSpLocks/>
            </p:cNvGrpSpPr>
            <p:nvPr/>
          </p:nvGrpSpPr>
          <p:grpSpPr bwMode="auto">
            <a:xfrm>
              <a:off x="4830" y="1327"/>
              <a:ext cx="726" cy="382"/>
              <a:chOff x="4830" y="1327"/>
              <a:chExt cx="726" cy="382"/>
            </a:xfrm>
          </p:grpSpPr>
          <p:sp>
            <p:nvSpPr>
              <p:cNvPr id="72" name="Text Box 92">
                <a:extLst>
                  <a:ext uri="{FF2B5EF4-FFF2-40B4-BE49-F238E27FC236}">
                    <a16:creationId xmlns:a16="http://schemas.microsoft.com/office/drawing/2014/main" id="{0C99A4EF-3729-4F1A-ABF2-3D7821E57059}"/>
                  </a:ext>
                </a:extLst>
              </p:cNvPr>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990033"/>
                    </a:solidFill>
                    <a:latin typeface="Calibri" pitchFamily="34" charset="0"/>
                    <a:ea typeface="ＭＳ Ｐゴシック" pitchFamily="34" charset="-128"/>
                  </a:rPr>
                  <a:t>Regular budget</a:t>
                </a:r>
              </a:p>
            </p:txBody>
          </p:sp>
          <p:sp>
            <p:nvSpPr>
              <p:cNvPr id="73" name="Text Box 94">
                <a:extLst>
                  <a:ext uri="{FF2B5EF4-FFF2-40B4-BE49-F238E27FC236}">
                    <a16:creationId xmlns:a16="http://schemas.microsoft.com/office/drawing/2014/main" id="{A7980791-C556-46BE-AEC9-279121CA304E}"/>
                  </a:ext>
                </a:extLst>
              </p:cNvPr>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Peacekeeping</a:t>
                </a:r>
              </a:p>
            </p:txBody>
          </p:sp>
          <p:sp>
            <p:nvSpPr>
              <p:cNvPr id="74" name="Text Box 95">
                <a:extLst>
                  <a:ext uri="{FF2B5EF4-FFF2-40B4-BE49-F238E27FC236}">
                    <a16:creationId xmlns:a16="http://schemas.microsoft.com/office/drawing/2014/main" id="{06EAA29B-C939-48AC-A5CB-BE4FD2F42173}"/>
                  </a:ext>
                </a:extLst>
              </p:cNvPr>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Tribunals</a:t>
                </a:r>
              </a:p>
            </p:txBody>
          </p:sp>
        </p:grpSp>
        <p:sp>
          <p:nvSpPr>
            <p:cNvPr id="71" name="Rectangle 93">
              <a:extLst>
                <a:ext uri="{FF2B5EF4-FFF2-40B4-BE49-F238E27FC236}">
                  <a16:creationId xmlns:a16="http://schemas.microsoft.com/office/drawing/2014/main" id="{DF3A2FA0-2C79-40D2-904B-12AD1C3D7DBE}"/>
                </a:ext>
              </a:extLst>
            </p:cNvPr>
            <p:cNvSpPr>
              <a:spLocks noChangeArrowheads="1"/>
            </p:cNvSpPr>
            <p:nvPr/>
          </p:nvSpPr>
          <p:spPr bwMode="auto">
            <a:xfrm flipH="1">
              <a:off x="4824" y="1392"/>
              <a:ext cx="48" cy="48"/>
            </a:xfrm>
            <a:prstGeom prst="rect">
              <a:avLst/>
            </a:prstGeom>
            <a:solidFill>
              <a:srgbClr val="993366"/>
            </a:solidFill>
            <a:ln w="9525">
              <a:solidFill>
                <a:srgbClr val="CC0000"/>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latin typeface="Calibri" pitchFamily="34" charset="0"/>
              </a:endParaRPr>
            </a:p>
          </p:txBody>
        </p:sp>
      </p:grpSp>
      <p:sp>
        <p:nvSpPr>
          <p:cNvPr id="76" name="Text Box 20">
            <a:extLst>
              <a:ext uri="{FF2B5EF4-FFF2-40B4-BE49-F238E27FC236}">
                <a16:creationId xmlns:a16="http://schemas.microsoft.com/office/drawing/2014/main" id="{8A94C86F-AFC6-4968-A7B6-EE722789D0BB}"/>
              </a:ext>
            </a:extLst>
          </p:cNvPr>
          <p:cNvSpPr txBox="1">
            <a:spLocks noChangeArrowheads="1"/>
          </p:cNvSpPr>
          <p:nvPr/>
        </p:nvSpPr>
        <p:spPr bwMode="auto">
          <a:xfrm>
            <a:off x="723902" y="5309143"/>
            <a:ext cx="598169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sz="1500" dirty="0">
                <a:latin typeface="Calibri" pitchFamily="34" charset="0"/>
                <a:ea typeface="ＭＳ Ｐゴシック" pitchFamily="34" charset="-128"/>
              </a:rPr>
              <a:t>* </a:t>
            </a:r>
            <a:r>
              <a:rPr kumimoji="0" lang="en-GB" altLang="ja-JP" sz="1400" dirty="0">
                <a:latin typeface="Calibri" pitchFamily="34" charset="0"/>
                <a:ea typeface="ＭＳ Ｐゴシック" pitchFamily="34" charset="-128"/>
              </a:rPr>
              <a:t>Payment of $5 million received subsequent to 30 September 2018.</a:t>
            </a:r>
          </a:p>
          <a:p>
            <a:pPr eaLnBrk="1" hangingPunct="1">
              <a:spcBef>
                <a:spcPct val="0"/>
              </a:spcBef>
              <a:buFontTx/>
              <a:buNone/>
            </a:pPr>
            <a:r>
              <a:rPr kumimoji="0" lang="en-GB" altLang="ja-JP" sz="1500" dirty="0">
                <a:latin typeface="Calibri" pitchFamily="34" charset="0"/>
                <a:ea typeface="ＭＳ Ｐゴシック" pitchFamily="34" charset="-128"/>
              </a:rPr>
              <a:t>** </a:t>
            </a:r>
            <a:r>
              <a:rPr kumimoji="0" lang="en-GB" altLang="ja-JP" sz="1400" dirty="0">
                <a:latin typeface="Calibri" pitchFamily="34" charset="0"/>
                <a:ea typeface="ＭＳ Ｐゴシック" pitchFamily="34" charset="-128"/>
              </a:rPr>
              <a:t>Full payment received subsequent to 30 September 2018. </a:t>
            </a:r>
          </a:p>
        </p:txBody>
      </p:sp>
    </p:spTree>
    <p:extLst>
      <p:ext uri="{BB962C8B-B14F-4D97-AF65-F5344CB8AC3E}">
        <p14:creationId xmlns:p14="http://schemas.microsoft.com/office/powerpoint/2010/main" val="220899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24">
            <a:extLst>
              <a:ext uri="{FF2B5EF4-FFF2-40B4-BE49-F238E27FC236}">
                <a16:creationId xmlns:a16="http://schemas.microsoft.com/office/drawing/2014/main" id="{CC4B1391-6BBF-4D24-A235-DC4938077AE0}"/>
              </a:ext>
            </a:extLst>
          </p:cNvPr>
          <p:cNvSpPr>
            <a:spLocks noChangeShapeType="1"/>
          </p:cNvSpPr>
          <p:nvPr/>
        </p:nvSpPr>
        <p:spPr bwMode="auto">
          <a:xfrm>
            <a:off x="6300788" y="1242769"/>
            <a:ext cx="1609725" cy="0"/>
          </a:xfrm>
          <a:prstGeom prst="line">
            <a:avLst/>
          </a:prstGeom>
          <a:noFill/>
          <a:ln w="9525">
            <a:noFill/>
            <a:round/>
            <a:headEnd/>
            <a:tailEnd/>
          </a:ln>
        </p:spPr>
        <p:txBody>
          <a:bodyPr wrap="none"/>
          <a:lstStyle/>
          <a:p>
            <a:endParaRPr lang="en-US"/>
          </a:p>
        </p:txBody>
      </p:sp>
      <p:graphicFrame>
        <p:nvGraphicFramePr>
          <p:cNvPr id="13" name="Object 12">
            <a:extLst>
              <a:ext uri="{FF2B5EF4-FFF2-40B4-BE49-F238E27FC236}">
                <a16:creationId xmlns:a16="http://schemas.microsoft.com/office/drawing/2014/main" id="{8BB55855-4EF7-4773-A526-AD300D384BBC}"/>
              </a:ext>
            </a:extLst>
          </p:cNvPr>
          <p:cNvGraphicFramePr>
            <a:graphicFrameLocks noChangeAspect="1"/>
          </p:cNvGraphicFramePr>
          <p:nvPr>
            <p:extLst>
              <p:ext uri="{D42A27DB-BD31-4B8C-83A1-F6EECF244321}">
                <p14:modId xmlns:p14="http://schemas.microsoft.com/office/powerpoint/2010/main" val="1298625632"/>
              </p:ext>
            </p:extLst>
          </p:nvPr>
        </p:nvGraphicFramePr>
        <p:xfrm>
          <a:off x="302596" y="610756"/>
          <a:ext cx="7553325" cy="5707062"/>
        </p:xfrm>
        <a:graphic>
          <a:graphicData uri="http://schemas.openxmlformats.org/presentationml/2006/ole">
            <mc:AlternateContent xmlns:mc="http://schemas.openxmlformats.org/markup-compatibility/2006">
              <mc:Choice xmlns:v="urn:schemas-microsoft-com:vml" Requires="v">
                <p:oleObj spid="_x0000_s29908" name="Worksheet" r:id="rId4" imgW="7681068" imgH="5616000" progId="Excel.Sheet.12">
                  <p:embed/>
                </p:oleObj>
              </mc:Choice>
              <mc:Fallback>
                <p:oleObj name="Worksheet" r:id="rId4" imgW="7681068" imgH="5616000" progId="Excel.Sheet.12">
                  <p:embed/>
                  <p:pic>
                    <p:nvPicPr>
                      <p:cNvPr id="16" name="Object 15">
                        <a:extLst>
                          <a:ext uri="{FF2B5EF4-FFF2-40B4-BE49-F238E27FC236}">
                            <a16:creationId xmlns:a16="http://schemas.microsoft.com/office/drawing/2014/main" id="{3FE4E924-FD06-43AF-B638-8D4CB2909033}"/>
                          </a:ext>
                        </a:extLst>
                      </p:cNvPr>
                      <p:cNvPicPr/>
                      <p:nvPr/>
                    </p:nvPicPr>
                    <p:blipFill>
                      <a:blip r:embed="rId5"/>
                      <a:stretch>
                        <a:fillRect/>
                      </a:stretch>
                    </p:blipFill>
                    <p:spPr>
                      <a:xfrm>
                        <a:off x="302596" y="610756"/>
                        <a:ext cx="7553325" cy="5707062"/>
                      </a:xfrm>
                      <a:prstGeom prst="rect">
                        <a:avLst/>
                      </a:prstGeom>
                    </p:spPr>
                  </p:pic>
                </p:oleObj>
              </mc:Fallback>
            </mc:AlternateContent>
          </a:graphicData>
        </a:graphic>
      </p:graphicFrame>
      <p:sp>
        <p:nvSpPr>
          <p:cNvPr id="14" name="Text Box 26">
            <a:extLst>
              <a:ext uri="{FF2B5EF4-FFF2-40B4-BE49-F238E27FC236}">
                <a16:creationId xmlns:a16="http://schemas.microsoft.com/office/drawing/2014/main" id="{643E9439-7C67-42A1-A9A5-01B9C559DFB7}"/>
              </a:ext>
            </a:extLst>
          </p:cNvPr>
          <p:cNvSpPr txBox="1">
            <a:spLocks noChangeArrowheads="1"/>
          </p:cNvSpPr>
          <p:nvPr/>
        </p:nvSpPr>
        <p:spPr bwMode="auto">
          <a:xfrm>
            <a:off x="67574" y="-18994"/>
            <a:ext cx="8162289" cy="615553"/>
          </a:xfrm>
          <a:prstGeom prst="rect">
            <a:avLst/>
          </a:prstGeom>
          <a:noFill/>
          <a:ln w="9525">
            <a:noFill/>
            <a:miter lim="800000"/>
            <a:headEnd/>
            <a:tailEnd/>
          </a:ln>
        </p:spPr>
        <p:txBody>
          <a:bodyPr wrap="square">
            <a:spAutoFit/>
          </a:bodyPr>
          <a:lstStyle/>
          <a:p>
            <a:r>
              <a:rPr lang="en-GB" altLang="en-US" sz="2000" b="1" dirty="0"/>
              <a:t>Chart 6 </a:t>
            </a:r>
            <a:r>
              <a:rPr lang="en-GB" altLang="en-US" sz="2000" dirty="0"/>
              <a:t>- </a:t>
            </a:r>
            <a:r>
              <a:rPr lang="en-GB" altLang="ja-JP" sz="2000" dirty="0">
                <a:solidFill>
                  <a:srgbClr val="990033"/>
                </a:solidFill>
                <a:ea typeface="ＭＳ Ｐゴシック" pitchFamily="34" charset="-128"/>
              </a:rPr>
              <a:t>Unpaid Regular Budget Assessments as at 30 September 2018 </a:t>
            </a:r>
          </a:p>
          <a:p>
            <a:r>
              <a:rPr lang="en-GB" altLang="ja-JP" sz="1400" i="1" dirty="0">
                <a:ea typeface="ＭＳ Ｐゴシック" pitchFamily="34" charset="-128"/>
              </a:rPr>
              <a:t> (52 Member States, 1,087,671,794) </a:t>
            </a:r>
          </a:p>
        </p:txBody>
      </p:sp>
      <p:sp>
        <p:nvSpPr>
          <p:cNvPr id="16" name="TextBox 15">
            <a:extLst>
              <a:ext uri="{FF2B5EF4-FFF2-40B4-BE49-F238E27FC236}">
                <a16:creationId xmlns:a16="http://schemas.microsoft.com/office/drawing/2014/main" id="{D268841E-F7DE-4458-9ECC-22334F546C17}"/>
              </a:ext>
            </a:extLst>
          </p:cNvPr>
          <p:cNvSpPr txBox="1"/>
          <p:nvPr/>
        </p:nvSpPr>
        <p:spPr>
          <a:xfrm>
            <a:off x="232867" y="6086029"/>
            <a:ext cx="7528208" cy="900246"/>
          </a:xfrm>
          <a:prstGeom prst="rect">
            <a:avLst/>
          </a:prstGeom>
          <a:noFill/>
        </p:spPr>
        <p:txBody>
          <a:bodyPr wrap="square" rtlCol="0">
            <a:spAutoFit/>
          </a:bodyPr>
          <a:lstStyle/>
          <a:p>
            <a:r>
              <a:rPr lang="en-GB" sz="1050" dirty="0"/>
              <a:t>* By resolution 73/4, the General Assembly agreed that the failure to pay the full minimum amount necessary to avoid the application of Article 19 of the Charter was due to conditions beyond control.</a:t>
            </a:r>
          </a:p>
          <a:p>
            <a:r>
              <a:rPr lang="en-GB" sz="1050" dirty="0"/>
              <a:t>** </a:t>
            </a:r>
            <a:r>
              <a:rPr lang="en-GB" altLang="ja-JP" sz="1050" dirty="0">
                <a:ea typeface="ＭＳ Ｐゴシック" pitchFamily="34" charset="-128"/>
              </a:rPr>
              <a:t>Full payment received subsequent to 30 September 2018.</a:t>
            </a:r>
          </a:p>
          <a:p>
            <a:r>
              <a:rPr lang="en-GB" sz="1050" dirty="0">
                <a:ea typeface="ＭＳ Ｐゴシック" pitchFamily="34" charset="-128"/>
              </a:rPr>
              <a:t>*** Partial payment received </a:t>
            </a:r>
            <a:r>
              <a:rPr lang="en-GB" altLang="ja-JP" sz="1050" dirty="0">
                <a:ea typeface="ＭＳ Ｐゴシック" pitchFamily="34" charset="-128"/>
              </a:rPr>
              <a:t>subsequent to 30 September 2018.</a:t>
            </a:r>
            <a:endParaRPr lang="en-GB" sz="1050" dirty="0"/>
          </a:p>
          <a:p>
            <a:endParaRPr lang="en-GB" sz="1050" dirty="0"/>
          </a:p>
        </p:txBody>
      </p:sp>
      <p:sp>
        <p:nvSpPr>
          <p:cNvPr id="17" name="Rectangle 6">
            <a:extLst>
              <a:ext uri="{FF2B5EF4-FFF2-40B4-BE49-F238E27FC236}">
                <a16:creationId xmlns:a16="http://schemas.microsoft.com/office/drawing/2014/main" id="{C4BB3013-3B47-4BD9-9668-4B3EDFABDF18}"/>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GB" altLang="ja-JP" sz="1400" dirty="0">
                <a:latin typeface="Calibri" pitchFamily="34" charset="0"/>
                <a:ea typeface="ＭＳ Ｐゴシック" pitchFamily="34" charset="-128"/>
              </a:rPr>
              <a:t>6</a:t>
            </a:r>
          </a:p>
        </p:txBody>
      </p:sp>
      <p:pic>
        <p:nvPicPr>
          <p:cNvPr id="18" name="Picture 9">
            <a:extLst>
              <a:ext uri="{FF2B5EF4-FFF2-40B4-BE49-F238E27FC236}">
                <a16:creationId xmlns:a16="http://schemas.microsoft.com/office/drawing/2014/main" id="{B7316A72-450F-4CB0-B413-28BDCE69BA28}"/>
              </a:ext>
            </a:extLst>
          </p:cNvPr>
          <p:cNvPicPr>
            <a:picLocks noChangeAspect="1" noChangeArrowheads="1"/>
          </p:cNvPicPr>
          <p:nvPr/>
        </p:nvPicPr>
        <p:blipFill>
          <a:blip r:embed="rId6"/>
          <a:srcRect/>
          <a:stretch>
            <a:fillRect/>
          </a:stretch>
        </p:blipFill>
        <p:spPr bwMode="auto">
          <a:xfrm>
            <a:off x="8009626" y="349040"/>
            <a:ext cx="1066800" cy="998900"/>
          </a:xfrm>
          <a:prstGeom prst="rect">
            <a:avLst/>
          </a:prstGeom>
          <a:noFill/>
          <a:ln w="9525">
            <a:noFill/>
            <a:miter lim="800000"/>
            <a:headEnd/>
            <a:tailEnd/>
          </a:ln>
        </p:spPr>
      </p:pic>
      <p:sp>
        <p:nvSpPr>
          <p:cNvPr id="26" name="Rectangle 48">
            <a:extLst>
              <a:ext uri="{FF2B5EF4-FFF2-40B4-BE49-F238E27FC236}">
                <a16:creationId xmlns:a16="http://schemas.microsoft.com/office/drawing/2014/main" id="{C8E1A8BE-2615-4CAE-AA8B-E2CDBFB5552E}"/>
              </a:ext>
            </a:extLst>
          </p:cNvPr>
          <p:cNvSpPr>
            <a:spLocks/>
          </p:cNvSpPr>
          <p:nvPr/>
        </p:nvSpPr>
        <p:spPr bwMode="auto">
          <a:xfrm>
            <a:off x="7806158" y="83689"/>
            <a:ext cx="76200" cy="6503988"/>
          </a:xfrm>
          <a:prstGeom prst="rect">
            <a:avLst/>
          </a:prstGeom>
          <a:solidFill>
            <a:srgbClr val="66003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a:solidFill>
                <a:srgbClr val="FFFFFF"/>
              </a:solidFill>
              <a:latin typeface="Cambria" pitchFamily="18" charset="0"/>
              <a:ea typeface="SimSun" pitchFamily="2" charset="-122"/>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GB" altLang="ja-JP" sz="1200">
              <a:latin typeface="Times New Roman" pitchFamily="18" charset="0"/>
              <a:ea typeface="ＭＳ 明朝" pitchFamily="49" charset="-128"/>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a:solidFill>
                <a:srgbClr val="FFFFFF"/>
              </a:solidFill>
              <a:latin typeface="Cambria" pitchFamily="18" charset="0"/>
              <a:ea typeface="SimSun" pitchFamily="2" charset="-122"/>
            </a:endParaRPr>
          </a:p>
        </p:txBody>
      </p:sp>
      <p:grpSp>
        <p:nvGrpSpPr>
          <p:cNvPr id="29" name="Group 99">
            <a:extLst>
              <a:ext uri="{FF2B5EF4-FFF2-40B4-BE49-F238E27FC236}">
                <a16:creationId xmlns:a16="http://schemas.microsoft.com/office/drawing/2014/main" id="{BA233031-79DA-441D-BDF9-9DD850F3A1A2}"/>
              </a:ext>
            </a:extLst>
          </p:cNvPr>
          <p:cNvGrpSpPr>
            <a:grpSpLocks/>
          </p:cNvGrpSpPr>
          <p:nvPr/>
        </p:nvGrpSpPr>
        <p:grpSpPr bwMode="auto">
          <a:xfrm>
            <a:off x="7986714" y="2128742"/>
            <a:ext cx="1162050" cy="606425"/>
            <a:chOff x="4824" y="1327"/>
            <a:chExt cx="732" cy="382"/>
          </a:xfrm>
        </p:grpSpPr>
        <p:grpSp>
          <p:nvGrpSpPr>
            <p:cNvPr id="30" name="Group 98">
              <a:extLst>
                <a:ext uri="{FF2B5EF4-FFF2-40B4-BE49-F238E27FC236}">
                  <a16:creationId xmlns:a16="http://schemas.microsoft.com/office/drawing/2014/main" id="{02C97CC9-6BBA-4F91-BFF6-BE98ADCD52EE}"/>
                </a:ext>
              </a:extLst>
            </p:cNvPr>
            <p:cNvGrpSpPr>
              <a:grpSpLocks/>
            </p:cNvGrpSpPr>
            <p:nvPr/>
          </p:nvGrpSpPr>
          <p:grpSpPr bwMode="auto">
            <a:xfrm>
              <a:off x="4830" y="1327"/>
              <a:ext cx="726" cy="382"/>
              <a:chOff x="4830" y="1327"/>
              <a:chExt cx="726" cy="382"/>
            </a:xfrm>
          </p:grpSpPr>
          <p:sp>
            <p:nvSpPr>
              <p:cNvPr id="32" name="Text Box 92">
                <a:extLst>
                  <a:ext uri="{FF2B5EF4-FFF2-40B4-BE49-F238E27FC236}">
                    <a16:creationId xmlns:a16="http://schemas.microsoft.com/office/drawing/2014/main" id="{C062A001-C225-4079-A1C9-EB1BE69CBC26}"/>
                  </a:ext>
                </a:extLst>
              </p:cNvPr>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990033"/>
                    </a:solidFill>
                    <a:latin typeface="Calibri" pitchFamily="34" charset="0"/>
                    <a:ea typeface="ＭＳ Ｐゴシック" pitchFamily="34" charset="-128"/>
                  </a:rPr>
                  <a:t>Regular budget</a:t>
                </a:r>
              </a:p>
            </p:txBody>
          </p:sp>
          <p:sp>
            <p:nvSpPr>
              <p:cNvPr id="33" name="Text Box 94">
                <a:extLst>
                  <a:ext uri="{FF2B5EF4-FFF2-40B4-BE49-F238E27FC236}">
                    <a16:creationId xmlns:a16="http://schemas.microsoft.com/office/drawing/2014/main" id="{9A2B1ACF-25BE-422C-B02F-594E9CF0922C}"/>
                  </a:ext>
                </a:extLst>
              </p:cNvPr>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Peacekeeping</a:t>
                </a:r>
              </a:p>
            </p:txBody>
          </p:sp>
          <p:sp>
            <p:nvSpPr>
              <p:cNvPr id="34" name="Text Box 95">
                <a:extLst>
                  <a:ext uri="{FF2B5EF4-FFF2-40B4-BE49-F238E27FC236}">
                    <a16:creationId xmlns:a16="http://schemas.microsoft.com/office/drawing/2014/main" id="{029B2F7A-EE9A-47A8-8132-F766CA00AFC1}"/>
                  </a:ext>
                </a:extLst>
              </p:cNvPr>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Tribunals</a:t>
                </a:r>
              </a:p>
            </p:txBody>
          </p:sp>
        </p:grpSp>
        <p:sp>
          <p:nvSpPr>
            <p:cNvPr id="31" name="Rectangle 93">
              <a:extLst>
                <a:ext uri="{FF2B5EF4-FFF2-40B4-BE49-F238E27FC236}">
                  <a16:creationId xmlns:a16="http://schemas.microsoft.com/office/drawing/2014/main" id="{BCD2501B-623A-4A9C-963B-7EFC88391E98}"/>
                </a:ext>
              </a:extLst>
            </p:cNvPr>
            <p:cNvSpPr>
              <a:spLocks noChangeArrowheads="1"/>
            </p:cNvSpPr>
            <p:nvPr/>
          </p:nvSpPr>
          <p:spPr bwMode="auto">
            <a:xfrm flipH="1">
              <a:off x="4824" y="1392"/>
              <a:ext cx="48" cy="48"/>
            </a:xfrm>
            <a:prstGeom prst="rect">
              <a:avLst/>
            </a:prstGeom>
            <a:solidFill>
              <a:srgbClr val="993366"/>
            </a:solidFill>
            <a:ln w="9525">
              <a:solidFill>
                <a:srgbClr val="CC0000"/>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latin typeface="Calibri" pitchFamily="34" charset="0"/>
              </a:endParaRPr>
            </a:p>
          </p:txBody>
        </p:sp>
      </p:grpSp>
      <p:sp>
        <p:nvSpPr>
          <p:cNvPr id="35" name="Text Box 6">
            <a:extLst>
              <a:ext uri="{FF2B5EF4-FFF2-40B4-BE49-F238E27FC236}">
                <a16:creationId xmlns:a16="http://schemas.microsoft.com/office/drawing/2014/main" id="{495A75AF-5E6C-4638-B34F-66A5FE680122}"/>
              </a:ext>
            </a:extLst>
          </p:cNvPr>
          <p:cNvSpPr txBox="1">
            <a:spLocks noChangeArrowheads="1"/>
          </p:cNvSpPr>
          <p:nvPr/>
        </p:nvSpPr>
        <p:spPr bwMode="auto">
          <a:xfrm>
            <a:off x="7804151" y="155474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dirty="0">
                <a:solidFill>
                  <a:srgbClr val="336699"/>
                </a:solidFill>
                <a:latin typeface="Calibri" pitchFamily="34" charset="0"/>
                <a:ea typeface="SimSun" pitchFamily="2" charset="-122"/>
              </a:rPr>
              <a:t>The United Nations </a:t>
            </a:r>
            <a:br>
              <a:rPr kumimoji="0" lang="en-US" altLang="zh-CN" sz="1200" b="1" i="1" dirty="0">
                <a:solidFill>
                  <a:srgbClr val="336699"/>
                </a:solidFill>
                <a:latin typeface="Calibri" pitchFamily="34" charset="0"/>
                <a:ea typeface="SimSun" pitchFamily="2" charset="-122"/>
              </a:rPr>
            </a:br>
            <a:r>
              <a:rPr kumimoji="0" lang="en-US" altLang="zh-CN" sz="1200" b="1" i="1" dirty="0">
                <a:solidFill>
                  <a:srgbClr val="336699"/>
                </a:solidFill>
                <a:latin typeface="Calibri" pitchFamily="34" charset="0"/>
                <a:ea typeface="SimSun" pitchFamily="2" charset="-122"/>
              </a:rPr>
              <a:t>Financial Situation</a:t>
            </a:r>
            <a:endParaRPr kumimoji="0" lang="en-GB" altLang="ja-JP" sz="1200" b="1" i="1" dirty="0">
              <a:solidFill>
                <a:srgbClr val="336699"/>
              </a:solidFill>
              <a:latin typeface="Calibri" pitchFamily="34" charset="0"/>
              <a:ea typeface="ＭＳ Ｐゴシック" pitchFamily="34" charset="-128"/>
            </a:endParaRPr>
          </a:p>
        </p:txBody>
      </p:sp>
    </p:spTree>
    <p:extLst>
      <p:ext uri="{BB962C8B-B14F-4D97-AF65-F5344CB8AC3E}">
        <p14:creationId xmlns:p14="http://schemas.microsoft.com/office/powerpoint/2010/main" val="967819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1127125" y="514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11267" name="Rectangle 48"/>
          <p:cNvSpPr>
            <a:spLocks/>
          </p:cNvSpPr>
          <p:nvPr/>
        </p:nvSpPr>
        <p:spPr bwMode="auto">
          <a:xfrm>
            <a:off x="7543800" y="201613"/>
            <a:ext cx="76200" cy="6503987"/>
          </a:xfrm>
          <a:prstGeom prst="rect">
            <a:avLst/>
          </a:prstGeom>
          <a:solidFill>
            <a:srgbClr val="0066CC"/>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dirty="0">
              <a:solidFill>
                <a:srgbClr val="FFFFFF"/>
              </a:solidFill>
              <a:latin typeface="Cambria" pitchFamily="18" charset="0"/>
              <a:ea typeface="SimSun" pitchFamily="2" charset="-122"/>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p:txBody>
      </p:sp>
      <p:sp>
        <p:nvSpPr>
          <p:cNvPr id="11268" name="Line 8"/>
          <p:cNvSpPr>
            <a:spLocks noChangeShapeType="1"/>
          </p:cNvSpPr>
          <p:nvPr/>
        </p:nvSpPr>
        <p:spPr bwMode="auto">
          <a:xfrm>
            <a:off x="152400" y="14478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69" name="Line 9"/>
          <p:cNvSpPr>
            <a:spLocks noChangeShapeType="1"/>
          </p:cNvSpPr>
          <p:nvPr/>
        </p:nvSpPr>
        <p:spPr bwMode="auto">
          <a:xfrm>
            <a:off x="152400" y="91440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70" name="Line 10"/>
          <p:cNvSpPr>
            <a:spLocks noChangeShapeType="1"/>
          </p:cNvSpPr>
          <p:nvPr/>
        </p:nvSpPr>
        <p:spPr bwMode="auto">
          <a:xfrm>
            <a:off x="152400" y="14478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71" name="Line 11"/>
          <p:cNvSpPr>
            <a:spLocks noChangeShapeType="1"/>
          </p:cNvSpPr>
          <p:nvPr/>
        </p:nvSpPr>
        <p:spPr bwMode="auto">
          <a:xfrm>
            <a:off x="7924800" y="14478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72" name="Line 12"/>
          <p:cNvSpPr>
            <a:spLocks noChangeShapeType="1"/>
          </p:cNvSpPr>
          <p:nvPr/>
        </p:nvSpPr>
        <p:spPr bwMode="auto">
          <a:xfrm>
            <a:off x="1639889"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73" name="Line 13"/>
          <p:cNvSpPr>
            <a:spLocks noChangeShapeType="1"/>
          </p:cNvSpPr>
          <p:nvPr/>
        </p:nvSpPr>
        <p:spPr bwMode="auto">
          <a:xfrm>
            <a:off x="1639889"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74" name="Line 14"/>
          <p:cNvSpPr>
            <a:spLocks noChangeShapeType="1"/>
          </p:cNvSpPr>
          <p:nvPr/>
        </p:nvSpPr>
        <p:spPr bwMode="auto">
          <a:xfrm>
            <a:off x="3198841"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75" name="Line 15"/>
          <p:cNvSpPr>
            <a:spLocks noChangeShapeType="1"/>
          </p:cNvSpPr>
          <p:nvPr/>
        </p:nvSpPr>
        <p:spPr bwMode="auto">
          <a:xfrm>
            <a:off x="3198841"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76" name="Line 16"/>
          <p:cNvSpPr>
            <a:spLocks noChangeShapeType="1"/>
          </p:cNvSpPr>
          <p:nvPr/>
        </p:nvSpPr>
        <p:spPr bwMode="auto">
          <a:xfrm>
            <a:off x="4757745" y="14478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77" name="Line 17"/>
          <p:cNvSpPr>
            <a:spLocks noChangeShapeType="1"/>
          </p:cNvSpPr>
          <p:nvPr/>
        </p:nvSpPr>
        <p:spPr bwMode="auto">
          <a:xfrm>
            <a:off x="4757745" y="91440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78" name="Line 18"/>
          <p:cNvSpPr>
            <a:spLocks noChangeShapeType="1"/>
          </p:cNvSpPr>
          <p:nvPr/>
        </p:nvSpPr>
        <p:spPr bwMode="auto">
          <a:xfrm>
            <a:off x="6315095" y="14478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79" name="Line 19"/>
          <p:cNvSpPr>
            <a:spLocks noChangeShapeType="1"/>
          </p:cNvSpPr>
          <p:nvPr/>
        </p:nvSpPr>
        <p:spPr bwMode="auto">
          <a:xfrm>
            <a:off x="6315095" y="91440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80" name="Text Box 7"/>
          <p:cNvSpPr txBox="1">
            <a:spLocks noChangeArrowheads="1"/>
          </p:cNvSpPr>
          <p:nvPr/>
        </p:nvSpPr>
        <p:spPr bwMode="auto">
          <a:xfrm>
            <a:off x="1127125" y="514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p>
        </p:txBody>
      </p:sp>
      <p:sp>
        <p:nvSpPr>
          <p:cNvPr id="11281" name="Line 58"/>
          <p:cNvSpPr>
            <a:spLocks noChangeShapeType="1"/>
          </p:cNvSpPr>
          <p:nvPr/>
        </p:nvSpPr>
        <p:spPr bwMode="auto">
          <a:xfrm>
            <a:off x="152400" y="14478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82" name="Line 59"/>
          <p:cNvSpPr>
            <a:spLocks noChangeShapeType="1"/>
          </p:cNvSpPr>
          <p:nvPr/>
        </p:nvSpPr>
        <p:spPr bwMode="auto">
          <a:xfrm>
            <a:off x="152400" y="9144000"/>
            <a:ext cx="1487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83" name="Line 60"/>
          <p:cNvSpPr>
            <a:spLocks noChangeShapeType="1"/>
          </p:cNvSpPr>
          <p:nvPr/>
        </p:nvSpPr>
        <p:spPr bwMode="auto">
          <a:xfrm>
            <a:off x="152400" y="14478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84" name="Line 61"/>
          <p:cNvSpPr>
            <a:spLocks noChangeShapeType="1"/>
          </p:cNvSpPr>
          <p:nvPr/>
        </p:nvSpPr>
        <p:spPr bwMode="auto">
          <a:xfrm>
            <a:off x="7924800" y="1447800"/>
            <a:ext cx="0" cy="769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85" name="Line 62"/>
          <p:cNvSpPr>
            <a:spLocks noChangeShapeType="1"/>
          </p:cNvSpPr>
          <p:nvPr/>
        </p:nvSpPr>
        <p:spPr bwMode="auto">
          <a:xfrm>
            <a:off x="1639889"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86" name="Line 63"/>
          <p:cNvSpPr>
            <a:spLocks noChangeShapeType="1"/>
          </p:cNvSpPr>
          <p:nvPr/>
        </p:nvSpPr>
        <p:spPr bwMode="auto">
          <a:xfrm>
            <a:off x="1639889"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87" name="Line 64"/>
          <p:cNvSpPr>
            <a:spLocks noChangeShapeType="1"/>
          </p:cNvSpPr>
          <p:nvPr/>
        </p:nvSpPr>
        <p:spPr bwMode="auto">
          <a:xfrm>
            <a:off x="3198841" y="14478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88" name="Line 65"/>
          <p:cNvSpPr>
            <a:spLocks noChangeShapeType="1"/>
          </p:cNvSpPr>
          <p:nvPr/>
        </p:nvSpPr>
        <p:spPr bwMode="auto">
          <a:xfrm>
            <a:off x="3198841" y="9144000"/>
            <a:ext cx="155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89" name="Line 66"/>
          <p:cNvSpPr>
            <a:spLocks noChangeShapeType="1"/>
          </p:cNvSpPr>
          <p:nvPr/>
        </p:nvSpPr>
        <p:spPr bwMode="auto">
          <a:xfrm>
            <a:off x="4757745" y="14478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90" name="Line 67"/>
          <p:cNvSpPr>
            <a:spLocks noChangeShapeType="1"/>
          </p:cNvSpPr>
          <p:nvPr/>
        </p:nvSpPr>
        <p:spPr bwMode="auto">
          <a:xfrm>
            <a:off x="4757745" y="9144000"/>
            <a:ext cx="1557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91" name="Line 68"/>
          <p:cNvSpPr>
            <a:spLocks noChangeShapeType="1"/>
          </p:cNvSpPr>
          <p:nvPr/>
        </p:nvSpPr>
        <p:spPr bwMode="auto">
          <a:xfrm>
            <a:off x="6315095" y="14478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sp>
        <p:nvSpPr>
          <p:cNvPr id="11292" name="Line 69"/>
          <p:cNvSpPr>
            <a:spLocks noChangeShapeType="1"/>
          </p:cNvSpPr>
          <p:nvPr/>
        </p:nvSpPr>
        <p:spPr bwMode="auto">
          <a:xfrm>
            <a:off x="6315095" y="9144000"/>
            <a:ext cx="160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lstStyle/>
          <a:p>
            <a:endParaRPr lang="en-GB" dirty="0"/>
          </a:p>
        </p:txBody>
      </p:sp>
      <p:pic>
        <p:nvPicPr>
          <p:cNvPr id="112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81000"/>
            <a:ext cx="10668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Rectangle 48"/>
          <p:cNvSpPr>
            <a:spLocks/>
          </p:cNvSpPr>
          <p:nvPr/>
        </p:nvSpPr>
        <p:spPr bwMode="auto">
          <a:xfrm>
            <a:off x="7543800" y="201613"/>
            <a:ext cx="76200" cy="6503987"/>
          </a:xfrm>
          <a:prstGeom prst="rect">
            <a:avLst/>
          </a:prstGeom>
          <a:solidFill>
            <a:srgbClr val="0066CC"/>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182880" rIns="182880"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spcAft>
                <a:spcPts val="1000"/>
              </a:spcAft>
              <a:buFontTx/>
              <a:buNone/>
            </a:pPr>
            <a:endParaRPr kumimoji="0" lang="en-US" altLang="ja-JP" sz="800" i="1" dirty="0">
              <a:solidFill>
                <a:srgbClr val="FFFFFF"/>
              </a:solidFill>
              <a:latin typeface="Cambria" pitchFamily="18" charset="0"/>
              <a:ea typeface="SimSun" pitchFamily="2" charset="-122"/>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GB" altLang="ja-JP" sz="1200" dirty="0">
              <a:latin typeface="Times New Roman" pitchFamily="18" charset="0"/>
              <a:ea typeface="ＭＳ 明朝" pitchFamily="49" charset="-128"/>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a:p>
            <a:pPr eaLnBrk="1" hangingPunct="1">
              <a:spcBef>
                <a:spcPct val="0"/>
              </a:spcBef>
              <a:buFontTx/>
              <a:buNone/>
            </a:pPr>
            <a:endParaRPr kumimoji="0" lang="en-US" altLang="ja-JP" sz="1400" i="1" dirty="0">
              <a:solidFill>
                <a:srgbClr val="FFFFFF"/>
              </a:solidFill>
              <a:latin typeface="Cambria" pitchFamily="18" charset="0"/>
              <a:ea typeface="SimSun" pitchFamily="2" charset="-122"/>
            </a:endParaRPr>
          </a:p>
        </p:txBody>
      </p:sp>
      <p:sp>
        <p:nvSpPr>
          <p:cNvPr id="11295" name="Text Box 6"/>
          <p:cNvSpPr txBox="1">
            <a:spLocks noChangeArrowheads="1"/>
          </p:cNvSpPr>
          <p:nvPr/>
        </p:nvSpPr>
        <p:spPr bwMode="auto">
          <a:xfrm>
            <a:off x="7664450" y="144780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zh-CN" sz="1200" b="1" i="1" dirty="0">
                <a:solidFill>
                  <a:srgbClr val="336699"/>
                </a:solidFill>
                <a:latin typeface="Calibri" pitchFamily="34" charset="0"/>
                <a:ea typeface="SimSun" pitchFamily="2" charset="-122"/>
              </a:rPr>
              <a:t>The United Nations </a:t>
            </a:r>
            <a:br>
              <a:rPr kumimoji="0" lang="en-US" altLang="zh-CN" sz="1200" b="1" i="1" dirty="0">
                <a:solidFill>
                  <a:srgbClr val="336699"/>
                </a:solidFill>
                <a:latin typeface="Calibri" pitchFamily="34" charset="0"/>
                <a:ea typeface="SimSun" pitchFamily="2" charset="-122"/>
              </a:rPr>
            </a:br>
            <a:r>
              <a:rPr kumimoji="0" lang="en-US" altLang="zh-CN" sz="1200" b="1" i="1" dirty="0">
                <a:solidFill>
                  <a:srgbClr val="336699"/>
                </a:solidFill>
                <a:latin typeface="Calibri" pitchFamily="34" charset="0"/>
                <a:ea typeface="SimSun" pitchFamily="2" charset="-122"/>
              </a:rPr>
              <a:t>Financial Situation</a:t>
            </a:r>
            <a:endParaRPr kumimoji="0" lang="en-GB" altLang="ja-JP" sz="1200" b="1" i="1" dirty="0">
              <a:solidFill>
                <a:srgbClr val="336699"/>
              </a:solidFill>
              <a:latin typeface="Calibri" pitchFamily="34" charset="0"/>
              <a:ea typeface="ＭＳ Ｐゴシック" pitchFamily="34" charset="-128"/>
            </a:endParaRPr>
          </a:p>
        </p:txBody>
      </p:sp>
      <p:grpSp>
        <p:nvGrpSpPr>
          <p:cNvPr id="11296" name="Group 37"/>
          <p:cNvGrpSpPr>
            <a:grpSpLocks/>
          </p:cNvGrpSpPr>
          <p:nvPr/>
        </p:nvGrpSpPr>
        <p:grpSpPr bwMode="auto">
          <a:xfrm>
            <a:off x="7658115" y="2106614"/>
            <a:ext cx="1162050" cy="606425"/>
            <a:chOff x="7658100" y="2106614"/>
            <a:chExt cx="1162050" cy="606425"/>
          </a:xfrm>
        </p:grpSpPr>
        <p:grpSp>
          <p:nvGrpSpPr>
            <p:cNvPr id="11315" name="Group 58"/>
            <p:cNvGrpSpPr>
              <a:grpSpLocks/>
            </p:cNvGrpSpPr>
            <p:nvPr/>
          </p:nvGrpSpPr>
          <p:grpSpPr bwMode="auto">
            <a:xfrm>
              <a:off x="7667625" y="2106614"/>
              <a:ext cx="1152525" cy="606425"/>
              <a:chOff x="4830" y="1327"/>
              <a:chExt cx="726" cy="382"/>
            </a:xfrm>
          </p:grpSpPr>
          <p:sp>
            <p:nvSpPr>
              <p:cNvPr id="11317" name="Text Box 59"/>
              <p:cNvSpPr txBox="1">
                <a:spLocks noChangeArrowheads="1"/>
              </p:cNvSpPr>
              <p:nvPr/>
            </p:nvSpPr>
            <p:spPr bwMode="auto">
              <a:xfrm>
                <a:off x="4830" y="1327"/>
                <a:ext cx="7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Regular budget</a:t>
                </a:r>
              </a:p>
            </p:txBody>
          </p:sp>
          <p:sp>
            <p:nvSpPr>
              <p:cNvPr id="11318" name="Text Box 60"/>
              <p:cNvSpPr txBox="1">
                <a:spLocks noChangeArrowheads="1"/>
              </p:cNvSpPr>
              <p:nvPr/>
            </p:nvSpPr>
            <p:spPr bwMode="auto">
              <a:xfrm>
                <a:off x="4830" y="1429"/>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0066CC"/>
                    </a:solidFill>
                    <a:latin typeface="Calibri" pitchFamily="34" charset="0"/>
                    <a:ea typeface="ＭＳ Ｐゴシック" pitchFamily="34" charset="-128"/>
                  </a:rPr>
                  <a:t>Peacekeeping</a:t>
                </a:r>
              </a:p>
            </p:txBody>
          </p:sp>
          <p:sp>
            <p:nvSpPr>
              <p:cNvPr id="11319" name="Text Box 61"/>
              <p:cNvSpPr txBox="1">
                <a:spLocks noChangeArrowheads="1"/>
              </p:cNvSpPr>
              <p:nvPr/>
            </p:nvSpPr>
            <p:spPr bwMode="auto">
              <a:xfrm>
                <a:off x="4830" y="1536"/>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US" altLang="ja-JP" sz="1200" b="1" dirty="0">
                    <a:solidFill>
                      <a:srgbClr val="B2B2B2"/>
                    </a:solidFill>
                    <a:latin typeface="Calibri" pitchFamily="34" charset="0"/>
                    <a:ea typeface="ＭＳ Ｐゴシック" pitchFamily="34" charset="-128"/>
                  </a:rPr>
                  <a:t>Tribunals</a:t>
                </a:r>
              </a:p>
            </p:txBody>
          </p:sp>
        </p:grpSp>
        <p:sp>
          <p:nvSpPr>
            <p:cNvPr id="11316" name="Rectangle 63"/>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endParaRPr kumimoji="0" lang="en-US" altLang="en-US" sz="1800" dirty="0">
                <a:latin typeface="Calibri" pitchFamily="34" charset="0"/>
              </a:endParaRPr>
            </a:p>
          </p:txBody>
        </p:sp>
      </p:grpSp>
      <p:graphicFrame>
        <p:nvGraphicFramePr>
          <p:cNvPr id="11331" name="Group 67"/>
          <p:cNvGraphicFramePr>
            <a:graphicFrameLocks noGrp="1"/>
          </p:cNvGraphicFramePr>
          <p:nvPr>
            <p:extLst>
              <p:ext uri="{D42A27DB-BD31-4B8C-83A1-F6EECF244321}">
                <p14:modId xmlns:p14="http://schemas.microsoft.com/office/powerpoint/2010/main" val="2940254037"/>
              </p:ext>
            </p:extLst>
          </p:nvPr>
        </p:nvGraphicFramePr>
        <p:xfrm>
          <a:off x="304800" y="2057399"/>
          <a:ext cx="7086600" cy="3941762"/>
        </p:xfrm>
        <a:graphic>
          <a:graphicData uri="http://schemas.openxmlformats.org/drawingml/2006/table">
            <a:tbl>
              <a:tblPr/>
              <a:tblGrid>
                <a:gridCol w="5410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609600">
                <a:tc>
                  <a:txBody>
                    <a:bodyPr/>
                    <a:lstStyle/>
                    <a:p>
                      <a:pPr marL="0" marR="0" lvl="0" indent="0" algn="l" defTabSz="973138"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a:ln>
                            <a:noFill/>
                          </a:ln>
                          <a:solidFill>
                            <a:schemeClr val="tx1"/>
                          </a:solidFill>
                          <a:effectLst/>
                          <a:latin typeface="Calibri" pitchFamily="34" charset="0"/>
                          <a:ea typeface="ＭＳ Ｐゴシック" pitchFamily="34" charset="-128"/>
                          <a:cs typeface="Arial" charset="0"/>
                        </a:rPr>
                        <a:t>Outstanding assessments at 31 Dec 2017</a:t>
                      </a:r>
                    </a:p>
                  </a:txBody>
                  <a:tcPr marL="91429" marR="91429" marT="45715" marB="45715" anchor="ctr" horzOverflow="overflow">
                    <a:lnL>
                      <a:noFill/>
                    </a:lnL>
                    <a:lnR>
                      <a:noFill/>
                    </a:lnR>
                    <a:lnT>
                      <a:noFill/>
                    </a:lnT>
                    <a:lnB>
                      <a:noFill/>
                    </a:lnB>
                    <a:lnTlToBr>
                      <a:noFill/>
                    </a:lnTlToBr>
                    <a:lnBlToTr>
                      <a:noFill/>
                    </a:lnBlToTr>
                    <a:noFill/>
                  </a:tcPr>
                </a:tc>
                <a:tc>
                  <a:txBody>
                    <a:bodyPr/>
                    <a:lstStyle/>
                    <a:p>
                      <a:pPr marL="0" marR="0" lvl="0" indent="0" algn="r" defTabSz="973138"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a:ln>
                            <a:noFill/>
                          </a:ln>
                          <a:solidFill>
                            <a:schemeClr val="tx1"/>
                          </a:solidFill>
                          <a:effectLst/>
                          <a:latin typeface="Calibri" pitchFamily="34" charset="0"/>
                          <a:ea typeface="ＭＳ Ｐゴシック" pitchFamily="34" charset="-128"/>
                          <a:cs typeface="Arial" charset="0"/>
                        </a:rPr>
                        <a:t>1,930</a:t>
                      </a:r>
                    </a:p>
                  </a:txBody>
                  <a:tcPr marL="91429" marR="91429"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663577">
                <a:tc>
                  <a:txBody>
                    <a:bodyPr/>
                    <a:lstStyle/>
                    <a:p>
                      <a:pPr marL="0" marR="0" lvl="0" indent="0" algn="l" defTabSz="973138"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a:ln>
                            <a:noFill/>
                          </a:ln>
                          <a:solidFill>
                            <a:schemeClr val="tx1"/>
                          </a:solidFill>
                          <a:effectLst/>
                          <a:latin typeface="Calibri" pitchFamily="34" charset="0"/>
                          <a:ea typeface="ＭＳ Ｐゴシック" pitchFamily="34" charset="-128"/>
                          <a:cs typeface="Arial" charset="0"/>
                        </a:rPr>
                        <a:t>Assessments during Jan – Sep 2018</a:t>
                      </a:r>
                    </a:p>
                  </a:txBody>
                  <a:tcPr marL="91429" marR="91429" marT="45715" marB="45715" anchor="ctr" horzOverflow="overflow">
                    <a:lnL>
                      <a:noFill/>
                    </a:lnL>
                    <a:lnR>
                      <a:noFill/>
                    </a:lnR>
                    <a:lnT>
                      <a:noFill/>
                    </a:lnT>
                    <a:lnB>
                      <a:noFill/>
                    </a:lnB>
                    <a:lnTlToBr>
                      <a:noFill/>
                    </a:lnTlToBr>
                    <a:lnBlToTr>
                      <a:noFill/>
                    </a:lnBlToTr>
                    <a:noFill/>
                  </a:tcPr>
                </a:tc>
                <a:tc>
                  <a:txBody>
                    <a:bodyPr/>
                    <a:lstStyle/>
                    <a:p>
                      <a:pPr marL="0" marR="0" lvl="0" indent="0" algn="r" defTabSz="973138"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a:ln>
                            <a:noFill/>
                          </a:ln>
                          <a:solidFill>
                            <a:schemeClr val="tx1"/>
                          </a:solidFill>
                          <a:effectLst/>
                          <a:latin typeface="Calibri" pitchFamily="34" charset="0"/>
                          <a:ea typeface="ＭＳ Ｐゴシック" pitchFamily="34" charset="-128"/>
                          <a:cs typeface="Arial" charset="0"/>
                        </a:rPr>
                        <a:t>4,856</a:t>
                      </a:r>
                    </a:p>
                  </a:txBody>
                  <a:tcPr marL="91429" marR="91429"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76264">
                <a:tc>
                  <a:txBody>
                    <a:bodyPr/>
                    <a:lstStyle/>
                    <a:p>
                      <a:pPr marL="0" marR="0" lvl="0" indent="0" algn="l" defTabSz="973138"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a:ln>
                            <a:noFill/>
                          </a:ln>
                          <a:solidFill>
                            <a:schemeClr val="tx1"/>
                          </a:solidFill>
                          <a:effectLst/>
                          <a:latin typeface="Calibri" pitchFamily="34" charset="0"/>
                          <a:ea typeface="ＭＳ Ｐゴシック" pitchFamily="34" charset="-128"/>
                          <a:cs typeface="Arial" charset="0"/>
                        </a:rPr>
                        <a:t>Total</a:t>
                      </a:r>
                    </a:p>
                  </a:txBody>
                  <a:tcPr marL="91429" marR="91429" marT="45715" marB="45715" anchor="ctr" horzOverflow="overflow">
                    <a:lnL>
                      <a:noFill/>
                    </a:lnL>
                    <a:lnR>
                      <a:noFill/>
                    </a:lnR>
                    <a:lnT>
                      <a:noFill/>
                    </a:lnT>
                    <a:lnB>
                      <a:noFill/>
                    </a:lnB>
                    <a:lnTlToBr>
                      <a:noFill/>
                    </a:lnTlToBr>
                    <a:lnBlToTr>
                      <a:noFill/>
                    </a:lnBlToTr>
                    <a:noFill/>
                  </a:tcPr>
                </a:tc>
                <a:tc>
                  <a:txBody>
                    <a:bodyPr/>
                    <a:lstStyle/>
                    <a:p>
                      <a:pPr marL="0" marR="0" lvl="0" indent="0" algn="r" defTabSz="973138"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a:ln>
                            <a:noFill/>
                          </a:ln>
                          <a:solidFill>
                            <a:schemeClr val="tx1"/>
                          </a:solidFill>
                          <a:effectLst/>
                          <a:latin typeface="Calibri" pitchFamily="34" charset="0"/>
                          <a:ea typeface="ＭＳ Ｐゴシック" pitchFamily="34" charset="-128"/>
                          <a:cs typeface="Arial" charset="0"/>
                        </a:rPr>
                        <a:t>6,786 </a:t>
                      </a:r>
                    </a:p>
                  </a:txBody>
                  <a:tcPr marL="91429" marR="91429"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61992">
                <a:tc>
                  <a:txBody>
                    <a:bodyPr/>
                    <a:lstStyle/>
                    <a:p>
                      <a:pPr marL="0" marR="0" lvl="0" indent="0" algn="l" defTabSz="973138"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a:ln>
                            <a:noFill/>
                          </a:ln>
                          <a:solidFill>
                            <a:schemeClr val="tx1"/>
                          </a:solidFill>
                          <a:effectLst/>
                          <a:latin typeface="Calibri" pitchFamily="34" charset="0"/>
                          <a:ea typeface="ＭＳ Ｐゴシック" pitchFamily="34" charset="-128"/>
                          <a:cs typeface="Arial" charset="0"/>
                        </a:rPr>
                        <a:t>Payments/credits received during Jan – Sep 2018</a:t>
                      </a:r>
                    </a:p>
                  </a:txBody>
                  <a:tcPr marL="91429" marR="91429" marT="45715" marB="45715" anchor="ctr" horzOverflow="overflow">
                    <a:lnL>
                      <a:noFill/>
                    </a:lnL>
                    <a:lnR>
                      <a:noFill/>
                    </a:lnR>
                    <a:lnT>
                      <a:noFill/>
                    </a:lnT>
                    <a:lnB>
                      <a:noFill/>
                    </a:lnB>
                    <a:lnTlToBr>
                      <a:noFill/>
                    </a:lnTlToBr>
                    <a:lnBlToTr>
                      <a:noFill/>
                    </a:lnBlToTr>
                    <a:noFill/>
                  </a:tcPr>
                </a:tc>
                <a:tc>
                  <a:txBody>
                    <a:bodyPr/>
                    <a:lstStyle/>
                    <a:p>
                      <a:pPr marL="0" marR="0" lvl="0" indent="0" algn="r" defTabSz="973138"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a:ln>
                            <a:noFill/>
                          </a:ln>
                          <a:solidFill>
                            <a:schemeClr val="tx1"/>
                          </a:solidFill>
                          <a:effectLst/>
                          <a:latin typeface="Calibri" pitchFamily="34" charset="0"/>
                          <a:ea typeface="ＭＳ Ｐゴシック" pitchFamily="34" charset="-128"/>
                          <a:cs typeface="Arial" charset="0"/>
                        </a:rPr>
                        <a:t>4,263</a:t>
                      </a:r>
                    </a:p>
                  </a:txBody>
                  <a:tcPr marL="91429" marR="91429"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676277">
                <a:tc>
                  <a:txBody>
                    <a:bodyPr/>
                    <a:lstStyle/>
                    <a:p>
                      <a:pPr marL="0" marR="0" lvl="0" indent="0" algn="l" defTabSz="973138"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a:ln>
                            <a:noFill/>
                          </a:ln>
                          <a:solidFill>
                            <a:schemeClr val="tx1"/>
                          </a:solidFill>
                          <a:effectLst/>
                          <a:latin typeface="Calibri" pitchFamily="34" charset="0"/>
                          <a:ea typeface="ＭＳ Ｐゴシック" pitchFamily="34" charset="-128"/>
                          <a:cs typeface="Arial" charset="0"/>
                        </a:rPr>
                        <a:t>Outstanding assessments at 30 Sep 2018</a:t>
                      </a:r>
                    </a:p>
                  </a:txBody>
                  <a:tcPr marL="91429" marR="91429" marT="45715" marB="45715" anchor="ctr" horzOverflow="overflow">
                    <a:lnL>
                      <a:noFill/>
                    </a:lnL>
                    <a:lnR>
                      <a:noFill/>
                    </a:lnR>
                    <a:lnT>
                      <a:noFill/>
                    </a:lnT>
                    <a:lnB>
                      <a:noFill/>
                    </a:lnB>
                    <a:lnTlToBr>
                      <a:noFill/>
                    </a:lnTlToBr>
                    <a:lnBlToTr>
                      <a:noFill/>
                    </a:lnBlToTr>
                    <a:noFill/>
                  </a:tcPr>
                </a:tc>
                <a:tc>
                  <a:txBody>
                    <a:bodyPr/>
                    <a:lstStyle/>
                    <a:p>
                      <a:pPr marL="0" marR="0" lvl="0" indent="0" algn="r" defTabSz="973138"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a:ln>
                            <a:noFill/>
                          </a:ln>
                          <a:solidFill>
                            <a:schemeClr val="tx1"/>
                          </a:solidFill>
                          <a:effectLst/>
                          <a:latin typeface="Calibri" pitchFamily="34" charset="0"/>
                          <a:ea typeface="ＭＳ Ｐゴシック" pitchFamily="34" charset="-128"/>
                          <a:cs typeface="Arial" charset="0"/>
                        </a:rPr>
                        <a:t>   2,523</a:t>
                      </a:r>
                    </a:p>
                  </a:txBody>
                  <a:tcPr marL="91429" marR="91429"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654052">
                <a:tc>
                  <a:txBody>
                    <a:bodyPr/>
                    <a:lstStyle/>
                    <a:p>
                      <a:pPr marL="0" marR="0" lvl="0" indent="0" algn="l" defTabSz="9731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itchFamily="34" charset="0"/>
                        <a:cs typeface="Arial" charset="0"/>
                      </a:endParaRPr>
                    </a:p>
                  </a:txBody>
                  <a:tcPr marL="91429" marR="91429" marT="45715" marB="45715" anchor="ctr" horzOverflow="overflow">
                    <a:lnL>
                      <a:noFill/>
                    </a:lnL>
                    <a:lnR>
                      <a:noFill/>
                    </a:lnR>
                    <a:lnT>
                      <a:noFill/>
                    </a:lnT>
                    <a:lnB>
                      <a:noFill/>
                    </a:lnB>
                    <a:lnTlToBr>
                      <a:noFill/>
                    </a:lnTlToBr>
                    <a:lnBlToTr>
                      <a:noFill/>
                    </a:lnBlToTr>
                    <a:noFill/>
                  </a:tcPr>
                </a:tc>
                <a:tc>
                  <a:txBody>
                    <a:bodyPr/>
                    <a:lstStyle/>
                    <a:p>
                      <a:pPr marL="0" marR="0" lvl="0" indent="0" algn="r" defTabSz="9731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itchFamily="34" charset="0"/>
                        <a:cs typeface="Arial" charset="0"/>
                      </a:endParaRPr>
                    </a:p>
                  </a:txBody>
                  <a:tcPr marL="91429" marR="91429"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310" name="Line 227"/>
          <p:cNvSpPr>
            <a:spLocks noChangeShapeType="1"/>
          </p:cNvSpPr>
          <p:nvPr/>
        </p:nvSpPr>
        <p:spPr bwMode="auto">
          <a:xfrm>
            <a:off x="6477000" y="3276600"/>
            <a:ext cx="91440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1311" name="Line 227"/>
          <p:cNvSpPr>
            <a:spLocks noChangeShapeType="1"/>
          </p:cNvSpPr>
          <p:nvPr/>
        </p:nvSpPr>
        <p:spPr bwMode="auto">
          <a:xfrm>
            <a:off x="6477000" y="4648200"/>
            <a:ext cx="91440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1312" name="Line 227"/>
          <p:cNvSpPr>
            <a:spLocks noChangeShapeType="1"/>
          </p:cNvSpPr>
          <p:nvPr/>
        </p:nvSpPr>
        <p:spPr bwMode="auto">
          <a:xfrm>
            <a:off x="6477000" y="5257800"/>
            <a:ext cx="91440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1313" name="Text Box 2"/>
          <p:cNvSpPr txBox="1">
            <a:spLocks noChangeArrowheads="1"/>
          </p:cNvSpPr>
          <p:nvPr/>
        </p:nvSpPr>
        <p:spPr bwMode="auto">
          <a:xfrm>
            <a:off x="34737" y="201613"/>
            <a:ext cx="745717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eaLnBrk="1" hangingPunct="1">
              <a:spcBef>
                <a:spcPct val="0"/>
              </a:spcBef>
              <a:buFontTx/>
              <a:buNone/>
            </a:pPr>
            <a:r>
              <a:rPr kumimoji="0" lang="en-GB" altLang="ja-JP" dirty="0">
                <a:latin typeface="Calibri" pitchFamily="34" charset="0"/>
                <a:ea typeface="ＭＳ Ｐゴシック" pitchFamily="34" charset="-128"/>
              </a:rPr>
              <a:t>Chart 7 –</a:t>
            </a:r>
            <a:r>
              <a:rPr kumimoji="0" lang="en-GB" altLang="ja-JP" dirty="0">
                <a:solidFill>
                  <a:srgbClr val="0066CC"/>
                </a:solidFill>
                <a:latin typeface="Calibri" pitchFamily="34" charset="0"/>
                <a:ea typeface="ＭＳ Ｐゴシック" pitchFamily="34" charset="-128"/>
              </a:rPr>
              <a:t> Peacekeeping: Assessment Status</a:t>
            </a:r>
            <a:r>
              <a:rPr kumimoji="0" lang="en-GB" altLang="ja-JP" dirty="0">
                <a:latin typeface="Calibri" pitchFamily="34" charset="0"/>
                <a:ea typeface="ＭＳ Ｐゴシック" pitchFamily="34" charset="-128"/>
              </a:rPr>
              <a:t> </a:t>
            </a:r>
            <a:br>
              <a:rPr kumimoji="0" lang="en-GB" altLang="ja-JP" dirty="0">
                <a:latin typeface="Calibri" pitchFamily="34" charset="0"/>
                <a:ea typeface="ＭＳ Ｐゴシック" pitchFamily="34" charset="-128"/>
              </a:rPr>
            </a:br>
            <a:r>
              <a:rPr kumimoji="0" lang="en-GB" altLang="ja-JP" sz="2000" dirty="0">
                <a:latin typeface="Calibri" pitchFamily="34" charset="0"/>
                <a:ea typeface="ＭＳ Ｐゴシック" pitchFamily="34" charset="-128"/>
              </a:rPr>
              <a:t>at 30 September 2018 (US$ millions)</a:t>
            </a:r>
          </a:p>
        </p:txBody>
      </p:sp>
      <p:sp>
        <p:nvSpPr>
          <p:cNvPr id="11314"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GB" altLang="ja-JP" sz="1400" dirty="0">
                <a:latin typeface="Calibri" pitchFamily="34" charset="0"/>
                <a:ea typeface="ＭＳ Ｐゴシック" pitchFamily="34" charset="-128"/>
              </a:rPr>
              <a:t>7</a:t>
            </a:r>
          </a:p>
          <a:p>
            <a:pPr algn="r" eaLnBrk="1" hangingPunct="1">
              <a:spcBef>
                <a:spcPct val="0"/>
              </a:spcBef>
              <a:buFontTx/>
              <a:buNone/>
            </a:pPr>
            <a:endParaRPr kumimoji="0" lang="en-GB" altLang="ja-JP" sz="1400" dirty="0">
              <a:latin typeface="Calibri" pitchFamily="34" charset="0"/>
              <a:ea typeface="ＭＳ Ｐゴシック"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8">
            <a:extLst>
              <a:ext uri="{FF2B5EF4-FFF2-40B4-BE49-F238E27FC236}">
                <a16:creationId xmlns:a16="http://schemas.microsoft.com/office/drawing/2014/main" id="{18B5A984-5107-4729-81B2-F600AC42F2B5}"/>
              </a:ext>
            </a:extLst>
          </p:cNvPr>
          <p:cNvSpPr>
            <a:spLocks noChangeShapeType="1"/>
          </p:cNvSpPr>
          <p:nvPr/>
        </p:nvSpPr>
        <p:spPr bwMode="auto">
          <a:xfrm>
            <a:off x="-200717" y="2996720"/>
            <a:ext cx="1487488" cy="0"/>
          </a:xfrm>
          <a:prstGeom prst="line">
            <a:avLst/>
          </a:prstGeom>
          <a:noFill/>
          <a:ln w="9525">
            <a:noFill/>
            <a:round/>
            <a:headEnd/>
            <a:tailEnd/>
          </a:ln>
        </p:spPr>
        <p:txBody>
          <a:bodyPr wrap="none"/>
          <a:lstStyle/>
          <a:p>
            <a:endParaRPr lang="en-US">
              <a:solidFill>
                <a:srgbClr val="000000"/>
              </a:solidFill>
            </a:endParaRPr>
          </a:p>
        </p:txBody>
      </p:sp>
      <p:sp>
        <p:nvSpPr>
          <p:cNvPr id="5" name="Line 58">
            <a:extLst>
              <a:ext uri="{FF2B5EF4-FFF2-40B4-BE49-F238E27FC236}">
                <a16:creationId xmlns:a16="http://schemas.microsoft.com/office/drawing/2014/main" id="{99E9A8BF-F0E3-423A-A62D-4CC520609559}"/>
              </a:ext>
            </a:extLst>
          </p:cNvPr>
          <p:cNvSpPr>
            <a:spLocks noChangeShapeType="1"/>
          </p:cNvSpPr>
          <p:nvPr/>
        </p:nvSpPr>
        <p:spPr bwMode="auto">
          <a:xfrm>
            <a:off x="-353117" y="2996720"/>
            <a:ext cx="1487488" cy="0"/>
          </a:xfrm>
          <a:prstGeom prst="line">
            <a:avLst/>
          </a:prstGeom>
          <a:noFill/>
          <a:ln w="9525">
            <a:noFill/>
            <a:round/>
            <a:headEnd/>
            <a:tailEnd/>
          </a:ln>
        </p:spPr>
        <p:txBody>
          <a:bodyPr wrap="none"/>
          <a:lstStyle/>
          <a:p>
            <a:endParaRPr lang="en-US">
              <a:solidFill>
                <a:srgbClr val="000000"/>
              </a:solidFill>
            </a:endParaRPr>
          </a:p>
        </p:txBody>
      </p:sp>
      <p:sp>
        <p:nvSpPr>
          <p:cNvPr id="6" name="Line 58">
            <a:extLst>
              <a:ext uri="{FF2B5EF4-FFF2-40B4-BE49-F238E27FC236}">
                <a16:creationId xmlns:a16="http://schemas.microsoft.com/office/drawing/2014/main" id="{498B0F93-7DCE-41E1-9A78-425117A0C09D}"/>
              </a:ext>
            </a:extLst>
          </p:cNvPr>
          <p:cNvSpPr>
            <a:spLocks noChangeShapeType="1"/>
          </p:cNvSpPr>
          <p:nvPr/>
        </p:nvSpPr>
        <p:spPr bwMode="auto">
          <a:xfrm>
            <a:off x="1356620" y="1751768"/>
            <a:ext cx="1487488" cy="0"/>
          </a:xfrm>
          <a:prstGeom prst="line">
            <a:avLst/>
          </a:prstGeom>
          <a:noFill/>
          <a:ln w="9525">
            <a:noFill/>
            <a:round/>
            <a:headEnd/>
            <a:tailEnd/>
          </a:ln>
        </p:spPr>
        <p:txBody>
          <a:bodyPr wrap="none"/>
          <a:lstStyle/>
          <a:p>
            <a:endParaRPr lang="en-US">
              <a:solidFill>
                <a:srgbClr val="000000"/>
              </a:solidFill>
            </a:endParaRPr>
          </a:p>
        </p:txBody>
      </p:sp>
      <p:sp>
        <p:nvSpPr>
          <p:cNvPr id="7" name="Line 62">
            <a:extLst>
              <a:ext uri="{FF2B5EF4-FFF2-40B4-BE49-F238E27FC236}">
                <a16:creationId xmlns:a16="http://schemas.microsoft.com/office/drawing/2014/main" id="{2C9577F8-A315-488E-AF4F-5BA3259C91D2}"/>
              </a:ext>
            </a:extLst>
          </p:cNvPr>
          <p:cNvSpPr>
            <a:spLocks noChangeShapeType="1"/>
          </p:cNvSpPr>
          <p:nvPr/>
        </p:nvSpPr>
        <p:spPr bwMode="auto">
          <a:xfrm>
            <a:off x="2844109" y="1751768"/>
            <a:ext cx="1558925" cy="0"/>
          </a:xfrm>
          <a:prstGeom prst="line">
            <a:avLst/>
          </a:prstGeom>
          <a:noFill/>
          <a:ln w="9525">
            <a:noFill/>
            <a:round/>
            <a:headEnd/>
            <a:tailEnd/>
          </a:ln>
        </p:spPr>
        <p:txBody>
          <a:bodyPr wrap="none"/>
          <a:lstStyle/>
          <a:p>
            <a:endParaRPr lang="en-US">
              <a:solidFill>
                <a:srgbClr val="000000"/>
              </a:solidFill>
            </a:endParaRPr>
          </a:p>
        </p:txBody>
      </p:sp>
      <p:sp>
        <p:nvSpPr>
          <p:cNvPr id="8" name="Line 64">
            <a:extLst>
              <a:ext uri="{FF2B5EF4-FFF2-40B4-BE49-F238E27FC236}">
                <a16:creationId xmlns:a16="http://schemas.microsoft.com/office/drawing/2014/main" id="{E80492CA-8F2A-4AA8-932B-C1742DEA9398}"/>
              </a:ext>
            </a:extLst>
          </p:cNvPr>
          <p:cNvSpPr>
            <a:spLocks noChangeShapeType="1"/>
          </p:cNvSpPr>
          <p:nvPr/>
        </p:nvSpPr>
        <p:spPr bwMode="auto">
          <a:xfrm>
            <a:off x="4403042" y="1751768"/>
            <a:ext cx="1558925" cy="0"/>
          </a:xfrm>
          <a:prstGeom prst="line">
            <a:avLst/>
          </a:prstGeom>
          <a:noFill/>
          <a:ln w="9525">
            <a:noFill/>
            <a:round/>
            <a:headEnd/>
            <a:tailEnd/>
          </a:ln>
        </p:spPr>
        <p:txBody>
          <a:bodyPr wrap="none"/>
          <a:lstStyle/>
          <a:p>
            <a:endParaRPr lang="en-US">
              <a:solidFill>
                <a:srgbClr val="000000"/>
              </a:solidFill>
            </a:endParaRPr>
          </a:p>
        </p:txBody>
      </p:sp>
      <p:sp>
        <p:nvSpPr>
          <p:cNvPr id="9" name="Line 58">
            <a:extLst>
              <a:ext uri="{FF2B5EF4-FFF2-40B4-BE49-F238E27FC236}">
                <a16:creationId xmlns:a16="http://schemas.microsoft.com/office/drawing/2014/main" id="{A7439296-DFAA-44BE-BDB4-143C91F38A9D}"/>
              </a:ext>
            </a:extLst>
          </p:cNvPr>
          <p:cNvSpPr>
            <a:spLocks noChangeShapeType="1"/>
          </p:cNvSpPr>
          <p:nvPr/>
        </p:nvSpPr>
        <p:spPr bwMode="auto">
          <a:xfrm>
            <a:off x="1204220" y="1751768"/>
            <a:ext cx="1487488" cy="0"/>
          </a:xfrm>
          <a:prstGeom prst="line">
            <a:avLst/>
          </a:prstGeom>
          <a:noFill/>
          <a:ln w="9525">
            <a:noFill/>
            <a:round/>
            <a:headEnd/>
            <a:tailEnd/>
          </a:ln>
        </p:spPr>
        <p:txBody>
          <a:bodyPr wrap="none"/>
          <a:lstStyle/>
          <a:p>
            <a:endParaRPr lang="en-US">
              <a:solidFill>
                <a:srgbClr val="000000"/>
              </a:solidFill>
            </a:endParaRPr>
          </a:p>
        </p:txBody>
      </p:sp>
      <p:sp>
        <p:nvSpPr>
          <p:cNvPr id="10" name="Line 62">
            <a:extLst>
              <a:ext uri="{FF2B5EF4-FFF2-40B4-BE49-F238E27FC236}">
                <a16:creationId xmlns:a16="http://schemas.microsoft.com/office/drawing/2014/main" id="{78AF8287-1662-4DD0-ABF1-24E0A0AD70CA}"/>
              </a:ext>
            </a:extLst>
          </p:cNvPr>
          <p:cNvSpPr>
            <a:spLocks noChangeShapeType="1"/>
          </p:cNvSpPr>
          <p:nvPr/>
        </p:nvSpPr>
        <p:spPr bwMode="auto">
          <a:xfrm>
            <a:off x="2691712" y="1751768"/>
            <a:ext cx="1558925" cy="0"/>
          </a:xfrm>
          <a:prstGeom prst="line">
            <a:avLst/>
          </a:prstGeom>
          <a:noFill/>
          <a:ln w="9525">
            <a:noFill/>
            <a:round/>
            <a:headEnd/>
            <a:tailEnd/>
          </a:ln>
        </p:spPr>
        <p:txBody>
          <a:bodyPr wrap="none"/>
          <a:lstStyle/>
          <a:p>
            <a:endParaRPr lang="en-US">
              <a:solidFill>
                <a:srgbClr val="000000"/>
              </a:solidFill>
            </a:endParaRPr>
          </a:p>
        </p:txBody>
      </p:sp>
      <p:sp>
        <p:nvSpPr>
          <p:cNvPr id="11" name="Line 64">
            <a:extLst>
              <a:ext uri="{FF2B5EF4-FFF2-40B4-BE49-F238E27FC236}">
                <a16:creationId xmlns:a16="http://schemas.microsoft.com/office/drawing/2014/main" id="{C4CF9844-BE1A-44EA-AC9E-E78F66A14AB6}"/>
              </a:ext>
            </a:extLst>
          </p:cNvPr>
          <p:cNvSpPr>
            <a:spLocks noChangeShapeType="1"/>
          </p:cNvSpPr>
          <p:nvPr/>
        </p:nvSpPr>
        <p:spPr bwMode="auto">
          <a:xfrm>
            <a:off x="4250636" y="1751768"/>
            <a:ext cx="1558925" cy="0"/>
          </a:xfrm>
          <a:prstGeom prst="line">
            <a:avLst/>
          </a:prstGeom>
          <a:noFill/>
          <a:ln w="9525">
            <a:noFill/>
            <a:round/>
            <a:headEnd/>
            <a:tailEnd/>
          </a:ln>
        </p:spPr>
        <p:txBody>
          <a:bodyPr wrap="none"/>
          <a:lstStyle/>
          <a:p>
            <a:endParaRPr lang="en-US">
              <a:solidFill>
                <a:srgbClr val="000000"/>
              </a:solidFill>
            </a:endParaRPr>
          </a:p>
        </p:txBody>
      </p:sp>
      <p:sp>
        <p:nvSpPr>
          <p:cNvPr id="12" name="Line 66">
            <a:extLst>
              <a:ext uri="{FF2B5EF4-FFF2-40B4-BE49-F238E27FC236}">
                <a16:creationId xmlns:a16="http://schemas.microsoft.com/office/drawing/2014/main" id="{6F858C40-A5FF-4B7C-8B2A-70CFE8BA53A4}"/>
              </a:ext>
            </a:extLst>
          </p:cNvPr>
          <p:cNvSpPr>
            <a:spLocks noChangeShapeType="1"/>
          </p:cNvSpPr>
          <p:nvPr/>
        </p:nvSpPr>
        <p:spPr bwMode="auto">
          <a:xfrm>
            <a:off x="5809565" y="1751768"/>
            <a:ext cx="1557337" cy="0"/>
          </a:xfrm>
          <a:prstGeom prst="line">
            <a:avLst/>
          </a:prstGeom>
          <a:noFill/>
          <a:ln w="9525">
            <a:noFill/>
            <a:round/>
            <a:headEnd/>
            <a:tailEnd/>
          </a:ln>
        </p:spPr>
        <p:txBody>
          <a:bodyPr wrap="none"/>
          <a:lstStyle/>
          <a:p>
            <a:endParaRPr lang="en-US">
              <a:solidFill>
                <a:srgbClr val="000000"/>
              </a:solidFill>
            </a:endParaRPr>
          </a:p>
        </p:txBody>
      </p:sp>
      <p:sp>
        <p:nvSpPr>
          <p:cNvPr id="13" name="Line 58">
            <a:extLst>
              <a:ext uri="{FF2B5EF4-FFF2-40B4-BE49-F238E27FC236}">
                <a16:creationId xmlns:a16="http://schemas.microsoft.com/office/drawing/2014/main" id="{7DC8DF1D-5E81-4E68-BA50-C94A56AAF277}"/>
              </a:ext>
            </a:extLst>
          </p:cNvPr>
          <p:cNvSpPr>
            <a:spLocks noChangeShapeType="1"/>
          </p:cNvSpPr>
          <p:nvPr/>
        </p:nvSpPr>
        <p:spPr bwMode="auto">
          <a:xfrm>
            <a:off x="-200717" y="3108741"/>
            <a:ext cx="1487488" cy="0"/>
          </a:xfrm>
          <a:prstGeom prst="line">
            <a:avLst/>
          </a:prstGeom>
          <a:noFill/>
          <a:ln w="9525">
            <a:noFill/>
            <a:round/>
            <a:headEnd/>
            <a:tailEnd/>
          </a:ln>
        </p:spPr>
        <p:txBody>
          <a:bodyPr wrap="none"/>
          <a:lstStyle/>
          <a:p>
            <a:endParaRPr lang="en-US"/>
          </a:p>
        </p:txBody>
      </p:sp>
      <p:sp>
        <p:nvSpPr>
          <p:cNvPr id="14" name="Line 58">
            <a:extLst>
              <a:ext uri="{FF2B5EF4-FFF2-40B4-BE49-F238E27FC236}">
                <a16:creationId xmlns:a16="http://schemas.microsoft.com/office/drawing/2014/main" id="{07EEF460-311A-4A39-BD01-6FA3B895B7DE}"/>
              </a:ext>
            </a:extLst>
          </p:cNvPr>
          <p:cNvSpPr>
            <a:spLocks noChangeShapeType="1"/>
          </p:cNvSpPr>
          <p:nvPr/>
        </p:nvSpPr>
        <p:spPr bwMode="auto">
          <a:xfrm>
            <a:off x="-353117" y="3108741"/>
            <a:ext cx="1487488" cy="0"/>
          </a:xfrm>
          <a:prstGeom prst="line">
            <a:avLst/>
          </a:prstGeom>
          <a:noFill/>
          <a:ln w="9525">
            <a:noFill/>
            <a:round/>
            <a:headEnd/>
            <a:tailEnd/>
          </a:ln>
        </p:spPr>
        <p:txBody>
          <a:bodyPr wrap="none"/>
          <a:lstStyle/>
          <a:p>
            <a:endParaRPr lang="en-US"/>
          </a:p>
        </p:txBody>
      </p:sp>
      <p:sp>
        <p:nvSpPr>
          <p:cNvPr id="15" name="Line 58">
            <a:extLst>
              <a:ext uri="{FF2B5EF4-FFF2-40B4-BE49-F238E27FC236}">
                <a16:creationId xmlns:a16="http://schemas.microsoft.com/office/drawing/2014/main" id="{1276EF8A-5FE4-40EC-9C81-727628F8F815}"/>
              </a:ext>
            </a:extLst>
          </p:cNvPr>
          <p:cNvSpPr>
            <a:spLocks noChangeShapeType="1"/>
          </p:cNvSpPr>
          <p:nvPr/>
        </p:nvSpPr>
        <p:spPr bwMode="auto">
          <a:xfrm>
            <a:off x="1356620" y="1813933"/>
            <a:ext cx="1487488" cy="0"/>
          </a:xfrm>
          <a:prstGeom prst="line">
            <a:avLst/>
          </a:prstGeom>
          <a:noFill/>
          <a:ln w="9525">
            <a:noFill/>
            <a:round/>
            <a:headEnd/>
            <a:tailEnd/>
          </a:ln>
        </p:spPr>
        <p:txBody>
          <a:bodyPr wrap="none"/>
          <a:lstStyle/>
          <a:p>
            <a:endParaRPr lang="en-US"/>
          </a:p>
        </p:txBody>
      </p:sp>
      <p:sp>
        <p:nvSpPr>
          <p:cNvPr id="16" name="Line 62">
            <a:extLst>
              <a:ext uri="{FF2B5EF4-FFF2-40B4-BE49-F238E27FC236}">
                <a16:creationId xmlns:a16="http://schemas.microsoft.com/office/drawing/2014/main" id="{6ABF93A7-6DE2-431B-8A2A-09CE589C39BB}"/>
              </a:ext>
            </a:extLst>
          </p:cNvPr>
          <p:cNvSpPr>
            <a:spLocks noChangeShapeType="1"/>
          </p:cNvSpPr>
          <p:nvPr/>
        </p:nvSpPr>
        <p:spPr bwMode="auto">
          <a:xfrm>
            <a:off x="2844108" y="1813933"/>
            <a:ext cx="1558925" cy="0"/>
          </a:xfrm>
          <a:prstGeom prst="line">
            <a:avLst/>
          </a:prstGeom>
          <a:noFill/>
          <a:ln w="9525">
            <a:noFill/>
            <a:round/>
            <a:headEnd/>
            <a:tailEnd/>
          </a:ln>
        </p:spPr>
        <p:txBody>
          <a:bodyPr wrap="none"/>
          <a:lstStyle/>
          <a:p>
            <a:endParaRPr lang="en-US"/>
          </a:p>
        </p:txBody>
      </p:sp>
      <p:sp>
        <p:nvSpPr>
          <p:cNvPr id="17" name="Line 64">
            <a:extLst>
              <a:ext uri="{FF2B5EF4-FFF2-40B4-BE49-F238E27FC236}">
                <a16:creationId xmlns:a16="http://schemas.microsoft.com/office/drawing/2014/main" id="{E839CC7A-E8F1-4CE5-8295-7CD56B2421CB}"/>
              </a:ext>
            </a:extLst>
          </p:cNvPr>
          <p:cNvSpPr>
            <a:spLocks noChangeShapeType="1"/>
          </p:cNvSpPr>
          <p:nvPr/>
        </p:nvSpPr>
        <p:spPr bwMode="auto">
          <a:xfrm>
            <a:off x="4403033" y="1813933"/>
            <a:ext cx="1558925" cy="0"/>
          </a:xfrm>
          <a:prstGeom prst="line">
            <a:avLst/>
          </a:prstGeom>
          <a:noFill/>
          <a:ln w="9525">
            <a:noFill/>
            <a:round/>
            <a:headEnd/>
            <a:tailEnd/>
          </a:ln>
        </p:spPr>
        <p:txBody>
          <a:bodyPr wrap="none"/>
          <a:lstStyle/>
          <a:p>
            <a:endParaRPr lang="en-US"/>
          </a:p>
        </p:txBody>
      </p:sp>
      <p:sp>
        <p:nvSpPr>
          <p:cNvPr id="18" name="Line 58">
            <a:extLst>
              <a:ext uri="{FF2B5EF4-FFF2-40B4-BE49-F238E27FC236}">
                <a16:creationId xmlns:a16="http://schemas.microsoft.com/office/drawing/2014/main" id="{F098D145-64EA-4DB4-9C86-6DEBA62194FE}"/>
              </a:ext>
            </a:extLst>
          </p:cNvPr>
          <p:cNvSpPr>
            <a:spLocks noChangeShapeType="1"/>
          </p:cNvSpPr>
          <p:nvPr/>
        </p:nvSpPr>
        <p:spPr bwMode="auto">
          <a:xfrm>
            <a:off x="1204220" y="1813933"/>
            <a:ext cx="1487488" cy="0"/>
          </a:xfrm>
          <a:prstGeom prst="line">
            <a:avLst/>
          </a:prstGeom>
          <a:noFill/>
          <a:ln w="9525">
            <a:noFill/>
            <a:round/>
            <a:headEnd/>
            <a:tailEnd/>
          </a:ln>
        </p:spPr>
        <p:txBody>
          <a:bodyPr wrap="none"/>
          <a:lstStyle/>
          <a:p>
            <a:endParaRPr lang="en-US"/>
          </a:p>
        </p:txBody>
      </p:sp>
      <p:sp>
        <p:nvSpPr>
          <p:cNvPr id="19" name="Line 62">
            <a:extLst>
              <a:ext uri="{FF2B5EF4-FFF2-40B4-BE49-F238E27FC236}">
                <a16:creationId xmlns:a16="http://schemas.microsoft.com/office/drawing/2014/main" id="{07D4E4BB-C705-4102-9109-DDC08050DBED}"/>
              </a:ext>
            </a:extLst>
          </p:cNvPr>
          <p:cNvSpPr>
            <a:spLocks noChangeShapeType="1"/>
          </p:cNvSpPr>
          <p:nvPr/>
        </p:nvSpPr>
        <p:spPr bwMode="auto">
          <a:xfrm>
            <a:off x="2691708" y="1813933"/>
            <a:ext cx="1558925" cy="0"/>
          </a:xfrm>
          <a:prstGeom prst="line">
            <a:avLst/>
          </a:prstGeom>
          <a:noFill/>
          <a:ln w="9525">
            <a:noFill/>
            <a:round/>
            <a:headEnd/>
            <a:tailEnd/>
          </a:ln>
        </p:spPr>
        <p:txBody>
          <a:bodyPr wrap="none"/>
          <a:lstStyle/>
          <a:p>
            <a:endParaRPr lang="en-US"/>
          </a:p>
        </p:txBody>
      </p:sp>
      <p:sp>
        <p:nvSpPr>
          <p:cNvPr id="20" name="Line 64">
            <a:extLst>
              <a:ext uri="{FF2B5EF4-FFF2-40B4-BE49-F238E27FC236}">
                <a16:creationId xmlns:a16="http://schemas.microsoft.com/office/drawing/2014/main" id="{EB3E504B-BD92-48C1-BCE8-A92C6C288779}"/>
              </a:ext>
            </a:extLst>
          </p:cNvPr>
          <p:cNvSpPr>
            <a:spLocks noChangeShapeType="1"/>
          </p:cNvSpPr>
          <p:nvPr/>
        </p:nvSpPr>
        <p:spPr bwMode="auto">
          <a:xfrm>
            <a:off x="4250633" y="1813933"/>
            <a:ext cx="1558925" cy="0"/>
          </a:xfrm>
          <a:prstGeom prst="line">
            <a:avLst/>
          </a:prstGeom>
          <a:noFill/>
          <a:ln w="9525">
            <a:noFill/>
            <a:round/>
            <a:headEnd/>
            <a:tailEnd/>
          </a:ln>
        </p:spPr>
        <p:txBody>
          <a:bodyPr wrap="none"/>
          <a:lstStyle/>
          <a:p>
            <a:endParaRPr lang="en-US"/>
          </a:p>
        </p:txBody>
      </p:sp>
      <p:sp>
        <p:nvSpPr>
          <p:cNvPr id="21" name="Line 66">
            <a:extLst>
              <a:ext uri="{FF2B5EF4-FFF2-40B4-BE49-F238E27FC236}">
                <a16:creationId xmlns:a16="http://schemas.microsoft.com/office/drawing/2014/main" id="{051B5966-B693-4017-8143-9072C63BD963}"/>
              </a:ext>
            </a:extLst>
          </p:cNvPr>
          <p:cNvSpPr>
            <a:spLocks noChangeShapeType="1"/>
          </p:cNvSpPr>
          <p:nvPr/>
        </p:nvSpPr>
        <p:spPr bwMode="auto">
          <a:xfrm>
            <a:off x="5809558" y="1813933"/>
            <a:ext cx="1557337" cy="0"/>
          </a:xfrm>
          <a:prstGeom prst="line">
            <a:avLst/>
          </a:prstGeom>
          <a:noFill/>
          <a:ln w="9525">
            <a:noFill/>
            <a:round/>
            <a:headEnd/>
            <a:tailEnd/>
          </a:ln>
        </p:spPr>
        <p:txBody>
          <a:bodyPr wrap="none"/>
          <a:lstStyle/>
          <a:p>
            <a:endParaRPr lang="en-US"/>
          </a:p>
        </p:txBody>
      </p:sp>
      <p:sp>
        <p:nvSpPr>
          <p:cNvPr id="22" name="Text Box 7">
            <a:extLst>
              <a:ext uri="{FF2B5EF4-FFF2-40B4-BE49-F238E27FC236}">
                <a16:creationId xmlns:a16="http://schemas.microsoft.com/office/drawing/2014/main" id="{5051E1DA-9536-4079-9641-127181A71E10}"/>
              </a:ext>
            </a:extLst>
          </p:cNvPr>
          <p:cNvSpPr txBox="1">
            <a:spLocks noChangeArrowheads="1"/>
          </p:cNvSpPr>
          <p:nvPr/>
        </p:nvSpPr>
        <p:spPr bwMode="auto">
          <a:xfrm>
            <a:off x="1096283" y="5091224"/>
            <a:ext cx="184150" cy="366712"/>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3" name="Line 58">
            <a:extLst>
              <a:ext uri="{FF2B5EF4-FFF2-40B4-BE49-F238E27FC236}">
                <a16:creationId xmlns:a16="http://schemas.microsoft.com/office/drawing/2014/main" id="{7F7FAE0B-0EE2-423A-9360-CB259D1AAF95}"/>
              </a:ext>
            </a:extLst>
          </p:cNvPr>
          <p:cNvSpPr>
            <a:spLocks noChangeShapeType="1"/>
          </p:cNvSpPr>
          <p:nvPr/>
        </p:nvSpPr>
        <p:spPr bwMode="auto">
          <a:xfrm>
            <a:off x="121558" y="1397111"/>
            <a:ext cx="1487488" cy="0"/>
          </a:xfrm>
          <a:prstGeom prst="line">
            <a:avLst/>
          </a:prstGeom>
          <a:noFill/>
          <a:ln w="9525">
            <a:noFill/>
            <a:round/>
            <a:headEnd/>
            <a:tailEnd/>
          </a:ln>
        </p:spPr>
        <p:txBody>
          <a:bodyPr wrap="none"/>
          <a:lstStyle/>
          <a:p>
            <a:endParaRPr lang="en-US"/>
          </a:p>
        </p:txBody>
      </p:sp>
      <p:sp>
        <p:nvSpPr>
          <p:cNvPr id="24" name="Line 62">
            <a:extLst>
              <a:ext uri="{FF2B5EF4-FFF2-40B4-BE49-F238E27FC236}">
                <a16:creationId xmlns:a16="http://schemas.microsoft.com/office/drawing/2014/main" id="{4E27D5A5-F59E-4C0B-BCC0-B8B28C10B7F9}"/>
              </a:ext>
            </a:extLst>
          </p:cNvPr>
          <p:cNvSpPr>
            <a:spLocks noChangeShapeType="1"/>
          </p:cNvSpPr>
          <p:nvPr/>
        </p:nvSpPr>
        <p:spPr bwMode="auto">
          <a:xfrm>
            <a:off x="1609046" y="1397111"/>
            <a:ext cx="1558925" cy="0"/>
          </a:xfrm>
          <a:prstGeom prst="line">
            <a:avLst/>
          </a:prstGeom>
          <a:noFill/>
          <a:ln w="9525">
            <a:noFill/>
            <a:round/>
            <a:headEnd/>
            <a:tailEnd/>
          </a:ln>
        </p:spPr>
        <p:txBody>
          <a:bodyPr wrap="none"/>
          <a:lstStyle/>
          <a:p>
            <a:endParaRPr lang="en-US"/>
          </a:p>
        </p:txBody>
      </p:sp>
      <p:sp>
        <p:nvSpPr>
          <p:cNvPr id="25" name="Line 64">
            <a:extLst>
              <a:ext uri="{FF2B5EF4-FFF2-40B4-BE49-F238E27FC236}">
                <a16:creationId xmlns:a16="http://schemas.microsoft.com/office/drawing/2014/main" id="{B8B30CD2-6CF8-4046-A648-2625518B6B89}"/>
              </a:ext>
            </a:extLst>
          </p:cNvPr>
          <p:cNvSpPr>
            <a:spLocks noChangeShapeType="1"/>
          </p:cNvSpPr>
          <p:nvPr/>
        </p:nvSpPr>
        <p:spPr bwMode="auto">
          <a:xfrm>
            <a:off x="3167971" y="1397111"/>
            <a:ext cx="1558925" cy="0"/>
          </a:xfrm>
          <a:prstGeom prst="line">
            <a:avLst/>
          </a:prstGeom>
          <a:noFill/>
          <a:ln w="9525">
            <a:noFill/>
            <a:round/>
            <a:headEnd/>
            <a:tailEnd/>
          </a:ln>
        </p:spPr>
        <p:txBody>
          <a:bodyPr wrap="none"/>
          <a:lstStyle/>
          <a:p>
            <a:endParaRPr lang="en-US"/>
          </a:p>
        </p:txBody>
      </p:sp>
      <p:sp>
        <p:nvSpPr>
          <p:cNvPr id="26" name="Line 66">
            <a:extLst>
              <a:ext uri="{FF2B5EF4-FFF2-40B4-BE49-F238E27FC236}">
                <a16:creationId xmlns:a16="http://schemas.microsoft.com/office/drawing/2014/main" id="{B4EAACF7-7249-48AC-8A30-41F281AD723F}"/>
              </a:ext>
            </a:extLst>
          </p:cNvPr>
          <p:cNvSpPr>
            <a:spLocks noChangeShapeType="1"/>
          </p:cNvSpPr>
          <p:nvPr/>
        </p:nvSpPr>
        <p:spPr bwMode="auto">
          <a:xfrm>
            <a:off x="4726896" y="1397111"/>
            <a:ext cx="1557337" cy="0"/>
          </a:xfrm>
          <a:prstGeom prst="line">
            <a:avLst/>
          </a:prstGeom>
          <a:noFill/>
          <a:ln w="9525">
            <a:noFill/>
            <a:round/>
            <a:headEnd/>
            <a:tailEnd/>
          </a:ln>
        </p:spPr>
        <p:txBody>
          <a:bodyPr wrap="none"/>
          <a:lstStyle/>
          <a:p>
            <a:endParaRPr lang="en-US"/>
          </a:p>
        </p:txBody>
      </p:sp>
      <p:sp>
        <p:nvSpPr>
          <p:cNvPr id="27" name="Text Box 7">
            <a:extLst>
              <a:ext uri="{FF2B5EF4-FFF2-40B4-BE49-F238E27FC236}">
                <a16:creationId xmlns:a16="http://schemas.microsoft.com/office/drawing/2014/main" id="{BEA8C7E2-81C2-46AE-8201-8C52FBAF0FB0}"/>
              </a:ext>
            </a:extLst>
          </p:cNvPr>
          <p:cNvSpPr txBox="1">
            <a:spLocks noChangeArrowheads="1"/>
          </p:cNvSpPr>
          <p:nvPr/>
        </p:nvSpPr>
        <p:spPr bwMode="auto">
          <a:xfrm>
            <a:off x="943883" y="5091224"/>
            <a:ext cx="184150" cy="366712"/>
          </a:xfrm>
          <a:prstGeom prst="rect">
            <a:avLst/>
          </a:prstGeom>
          <a:noFill/>
          <a:ln w="9525">
            <a:noFill/>
            <a:miter lim="800000"/>
            <a:headEnd/>
            <a:tailEnd/>
          </a:ln>
        </p:spPr>
        <p:txBody>
          <a:bodyPr wrap="none">
            <a:spAutoFit/>
          </a:bodyPr>
          <a:lstStyle/>
          <a:p>
            <a:endParaRPr lang="en-US" altLang="en-US" sz="1800">
              <a:latin typeface="Arial" charset="0"/>
            </a:endParaRPr>
          </a:p>
        </p:txBody>
      </p:sp>
      <p:sp>
        <p:nvSpPr>
          <p:cNvPr id="28" name="Line 58">
            <a:extLst>
              <a:ext uri="{FF2B5EF4-FFF2-40B4-BE49-F238E27FC236}">
                <a16:creationId xmlns:a16="http://schemas.microsoft.com/office/drawing/2014/main" id="{1A1675E5-1F3A-4B74-AC08-939CB46423F4}"/>
              </a:ext>
            </a:extLst>
          </p:cNvPr>
          <p:cNvSpPr>
            <a:spLocks noChangeShapeType="1"/>
          </p:cNvSpPr>
          <p:nvPr/>
        </p:nvSpPr>
        <p:spPr bwMode="auto">
          <a:xfrm>
            <a:off x="-30842" y="1397111"/>
            <a:ext cx="1487488" cy="0"/>
          </a:xfrm>
          <a:prstGeom prst="line">
            <a:avLst/>
          </a:prstGeom>
          <a:noFill/>
          <a:ln w="9525">
            <a:noFill/>
            <a:round/>
            <a:headEnd/>
            <a:tailEnd/>
          </a:ln>
        </p:spPr>
        <p:txBody>
          <a:bodyPr wrap="none"/>
          <a:lstStyle/>
          <a:p>
            <a:endParaRPr lang="en-US"/>
          </a:p>
        </p:txBody>
      </p:sp>
      <p:sp>
        <p:nvSpPr>
          <p:cNvPr id="29" name="Line 62">
            <a:extLst>
              <a:ext uri="{FF2B5EF4-FFF2-40B4-BE49-F238E27FC236}">
                <a16:creationId xmlns:a16="http://schemas.microsoft.com/office/drawing/2014/main" id="{C6D106CE-9BE5-459D-A88F-152270FA9F29}"/>
              </a:ext>
            </a:extLst>
          </p:cNvPr>
          <p:cNvSpPr>
            <a:spLocks noChangeShapeType="1"/>
          </p:cNvSpPr>
          <p:nvPr/>
        </p:nvSpPr>
        <p:spPr bwMode="auto">
          <a:xfrm>
            <a:off x="1456646" y="1397111"/>
            <a:ext cx="1558925" cy="0"/>
          </a:xfrm>
          <a:prstGeom prst="line">
            <a:avLst/>
          </a:prstGeom>
          <a:noFill/>
          <a:ln w="9525">
            <a:noFill/>
            <a:round/>
            <a:headEnd/>
            <a:tailEnd/>
          </a:ln>
        </p:spPr>
        <p:txBody>
          <a:bodyPr wrap="none"/>
          <a:lstStyle/>
          <a:p>
            <a:endParaRPr lang="en-US"/>
          </a:p>
        </p:txBody>
      </p:sp>
      <p:sp>
        <p:nvSpPr>
          <p:cNvPr id="30" name="Line 64">
            <a:extLst>
              <a:ext uri="{FF2B5EF4-FFF2-40B4-BE49-F238E27FC236}">
                <a16:creationId xmlns:a16="http://schemas.microsoft.com/office/drawing/2014/main" id="{4CBEDFC5-57EC-46B7-9871-261DE078A8EE}"/>
              </a:ext>
            </a:extLst>
          </p:cNvPr>
          <p:cNvSpPr>
            <a:spLocks noChangeShapeType="1"/>
          </p:cNvSpPr>
          <p:nvPr/>
        </p:nvSpPr>
        <p:spPr bwMode="auto">
          <a:xfrm>
            <a:off x="3015571" y="1397111"/>
            <a:ext cx="1558925" cy="0"/>
          </a:xfrm>
          <a:prstGeom prst="line">
            <a:avLst/>
          </a:prstGeom>
          <a:noFill/>
          <a:ln w="9525">
            <a:noFill/>
            <a:round/>
            <a:headEnd/>
            <a:tailEnd/>
          </a:ln>
        </p:spPr>
        <p:txBody>
          <a:bodyPr wrap="none"/>
          <a:lstStyle/>
          <a:p>
            <a:endParaRPr lang="en-US"/>
          </a:p>
        </p:txBody>
      </p:sp>
      <p:sp>
        <p:nvSpPr>
          <p:cNvPr id="31" name="Line 66">
            <a:extLst>
              <a:ext uri="{FF2B5EF4-FFF2-40B4-BE49-F238E27FC236}">
                <a16:creationId xmlns:a16="http://schemas.microsoft.com/office/drawing/2014/main" id="{0DCF85F4-9695-43AB-9FB6-6A4BF652DD89}"/>
              </a:ext>
            </a:extLst>
          </p:cNvPr>
          <p:cNvSpPr>
            <a:spLocks noChangeShapeType="1"/>
          </p:cNvSpPr>
          <p:nvPr/>
        </p:nvSpPr>
        <p:spPr bwMode="auto">
          <a:xfrm>
            <a:off x="4574496" y="1397111"/>
            <a:ext cx="1557337" cy="0"/>
          </a:xfrm>
          <a:prstGeom prst="line">
            <a:avLst/>
          </a:prstGeom>
          <a:noFill/>
          <a:ln w="9525">
            <a:noFill/>
            <a:round/>
            <a:headEnd/>
            <a:tailEnd/>
          </a:ln>
        </p:spPr>
        <p:txBody>
          <a:bodyPr wrap="none"/>
          <a:lstStyle/>
          <a:p>
            <a:endParaRPr lang="en-US"/>
          </a:p>
        </p:txBody>
      </p:sp>
      <p:sp>
        <p:nvSpPr>
          <p:cNvPr id="34" name="Rectangle 6">
            <a:extLst>
              <a:ext uri="{FF2B5EF4-FFF2-40B4-BE49-F238E27FC236}">
                <a16:creationId xmlns:a16="http://schemas.microsoft.com/office/drawing/2014/main" id="{2DEA7956-E1B1-489B-B5A9-4FC080ADB7BD}"/>
              </a:ext>
            </a:extLst>
          </p:cNvPr>
          <p:cNvSpPr txBox="1">
            <a:spLocks noGrp="1" noChangeArrowheads="1"/>
          </p:cNvSpPr>
          <p:nvPr/>
        </p:nvSpPr>
        <p:spPr bwMode="auto">
          <a:xfrm>
            <a:off x="6536423" y="620923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cs typeface="Arial" charset="0"/>
              </a:defRPr>
            </a:lvl1pPr>
            <a:lvl2pPr marL="742950" indent="-285750" eaLnBrk="0" hangingPunct="0">
              <a:spcBef>
                <a:spcPct val="20000"/>
              </a:spcBef>
              <a:buChar char="–"/>
              <a:defRPr kumimoji="1" sz="2800">
                <a:solidFill>
                  <a:schemeClr val="tx1"/>
                </a:solidFill>
                <a:latin typeface="Arial" charset="0"/>
                <a:cs typeface="Arial" charset="0"/>
              </a:defRPr>
            </a:lvl2pPr>
            <a:lvl3pPr marL="1143000" indent="-228600" eaLnBrk="0" hangingPunct="0">
              <a:spcBef>
                <a:spcPct val="20000"/>
              </a:spcBef>
              <a:buChar char="•"/>
              <a:defRPr kumimoji="1" sz="2400">
                <a:solidFill>
                  <a:schemeClr val="tx1"/>
                </a:solidFill>
                <a:latin typeface="Arial" charset="0"/>
                <a:cs typeface="Arial" charset="0"/>
              </a:defRPr>
            </a:lvl3pPr>
            <a:lvl4pPr marL="1600200" indent="-228600" eaLnBrk="0" hangingPunct="0">
              <a:spcBef>
                <a:spcPct val="20000"/>
              </a:spcBef>
              <a:buChar char="–"/>
              <a:defRPr kumimoji="1" sz="2000">
                <a:solidFill>
                  <a:schemeClr val="tx1"/>
                </a:solidFill>
                <a:latin typeface="Arial" charset="0"/>
                <a:cs typeface="Arial" charset="0"/>
              </a:defRPr>
            </a:lvl4pPr>
            <a:lvl5pPr marL="2057400" indent="-228600" eaLnBrk="0" hangingPunct="0">
              <a:spcBef>
                <a:spcPct val="20000"/>
              </a:spcBef>
              <a:buChar char="»"/>
              <a:defRPr kumimoji="1" sz="2000">
                <a:solidFill>
                  <a:schemeClr val="tx1"/>
                </a:solidFill>
                <a:latin typeface="Arial" charset="0"/>
                <a:cs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cs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cs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cs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cs typeface="Arial" charset="0"/>
              </a:defRPr>
            </a:lvl9pPr>
          </a:lstStyle>
          <a:p>
            <a:pPr algn="r" eaLnBrk="1" hangingPunct="1">
              <a:spcBef>
                <a:spcPct val="0"/>
              </a:spcBef>
              <a:buFontTx/>
              <a:buNone/>
            </a:pPr>
            <a:r>
              <a:rPr kumimoji="0" lang="en-GB" altLang="ja-JP" sz="1400" dirty="0">
                <a:latin typeface="Calibri" pitchFamily="34" charset="0"/>
                <a:ea typeface="ＭＳ Ｐゴシック" pitchFamily="34" charset="-128"/>
              </a:rPr>
              <a:t>8</a:t>
            </a:r>
          </a:p>
        </p:txBody>
      </p:sp>
      <p:sp>
        <p:nvSpPr>
          <p:cNvPr id="35" name="Text Box 77">
            <a:extLst>
              <a:ext uri="{FF2B5EF4-FFF2-40B4-BE49-F238E27FC236}">
                <a16:creationId xmlns:a16="http://schemas.microsoft.com/office/drawing/2014/main" id="{818BE4E5-95FA-4E9A-881B-669D64197900}"/>
              </a:ext>
            </a:extLst>
          </p:cNvPr>
          <p:cNvSpPr txBox="1">
            <a:spLocks noChangeArrowheads="1"/>
          </p:cNvSpPr>
          <p:nvPr/>
        </p:nvSpPr>
        <p:spPr bwMode="auto">
          <a:xfrm>
            <a:off x="156778" y="82950"/>
            <a:ext cx="7699835" cy="1661993"/>
          </a:xfrm>
          <a:prstGeom prst="rect">
            <a:avLst/>
          </a:prstGeom>
          <a:noFill/>
          <a:ln w="9525">
            <a:noFill/>
            <a:miter lim="800000"/>
            <a:headEnd/>
            <a:tailEnd/>
          </a:ln>
        </p:spPr>
        <p:txBody>
          <a:bodyPr wrap="square">
            <a:spAutoFit/>
          </a:bodyPr>
          <a:lstStyle/>
          <a:p>
            <a:r>
              <a:rPr lang="en-GB" altLang="ja-JP" sz="2600" dirty="0">
                <a:ea typeface="ＭＳ Ｐゴシック" charset="-128"/>
              </a:rPr>
              <a:t>Chart 8 - </a:t>
            </a:r>
            <a:r>
              <a:rPr lang="en-GB" altLang="ja-JP" sz="2600" dirty="0">
                <a:solidFill>
                  <a:srgbClr val="0066CC"/>
                </a:solidFill>
                <a:ea typeface="ＭＳ Ｐゴシック" charset="-128"/>
              </a:rPr>
              <a:t>Outstanding Payments to Member States</a:t>
            </a:r>
          </a:p>
          <a:p>
            <a:r>
              <a:rPr lang="en-GB" altLang="ja-JP" sz="2000" dirty="0">
                <a:ea typeface="ＭＳ Ｐゴシック" charset="-128"/>
              </a:rPr>
              <a:t>(</a:t>
            </a:r>
            <a:r>
              <a:rPr lang="en-US" altLang="ja-JP" sz="2000" dirty="0">
                <a:ea typeface="ＭＳ Ｐゴシック" charset="-128"/>
              </a:rPr>
              <a:t>US$ millions)</a:t>
            </a:r>
            <a:r>
              <a:rPr lang="en-GB" altLang="ja-JP" sz="2000" dirty="0">
                <a:solidFill>
                  <a:srgbClr val="0066FF"/>
                </a:solidFill>
                <a:ea typeface="ＭＳ Ｐゴシック" charset="-128"/>
              </a:rPr>
              <a:t> </a:t>
            </a:r>
          </a:p>
          <a:p>
            <a:endParaRPr lang="en-GB" altLang="ja-JP" sz="2000" dirty="0">
              <a:ea typeface="ＭＳ Ｐゴシック" charset="-128"/>
            </a:endParaRPr>
          </a:p>
          <a:p>
            <a:endParaRPr lang="ja-JP" altLang="en-GB" sz="3600" dirty="0">
              <a:solidFill>
                <a:srgbClr val="0066CC"/>
              </a:solidFill>
              <a:ea typeface="ＭＳ Ｐゴシック" charset="-128"/>
            </a:endParaRPr>
          </a:p>
        </p:txBody>
      </p:sp>
      <p:sp>
        <p:nvSpPr>
          <p:cNvPr id="36" name="Line 68">
            <a:extLst>
              <a:ext uri="{FF2B5EF4-FFF2-40B4-BE49-F238E27FC236}">
                <a16:creationId xmlns:a16="http://schemas.microsoft.com/office/drawing/2014/main" id="{D6703D67-EE04-4262-BC4C-662DE65187B1}"/>
              </a:ext>
            </a:extLst>
          </p:cNvPr>
          <p:cNvSpPr>
            <a:spLocks noChangeShapeType="1"/>
          </p:cNvSpPr>
          <p:nvPr/>
        </p:nvSpPr>
        <p:spPr bwMode="auto">
          <a:xfrm>
            <a:off x="7519316" y="1751768"/>
            <a:ext cx="1609725" cy="0"/>
          </a:xfrm>
          <a:prstGeom prst="line">
            <a:avLst/>
          </a:prstGeom>
          <a:noFill/>
          <a:ln w="9525">
            <a:noFill/>
            <a:round/>
            <a:headEnd/>
            <a:tailEnd/>
          </a:ln>
        </p:spPr>
        <p:txBody>
          <a:bodyPr wrap="none"/>
          <a:lstStyle/>
          <a:p>
            <a:endParaRPr lang="en-US">
              <a:solidFill>
                <a:srgbClr val="000000"/>
              </a:solidFill>
            </a:endParaRPr>
          </a:p>
        </p:txBody>
      </p:sp>
      <p:sp>
        <p:nvSpPr>
          <p:cNvPr id="37" name="Line 68">
            <a:extLst>
              <a:ext uri="{FF2B5EF4-FFF2-40B4-BE49-F238E27FC236}">
                <a16:creationId xmlns:a16="http://schemas.microsoft.com/office/drawing/2014/main" id="{373A985C-55DD-4775-8B80-04B3E7BAB1E2}"/>
              </a:ext>
            </a:extLst>
          </p:cNvPr>
          <p:cNvSpPr>
            <a:spLocks noChangeShapeType="1"/>
          </p:cNvSpPr>
          <p:nvPr/>
        </p:nvSpPr>
        <p:spPr bwMode="auto">
          <a:xfrm>
            <a:off x="7366908" y="1751768"/>
            <a:ext cx="1609725" cy="0"/>
          </a:xfrm>
          <a:prstGeom prst="line">
            <a:avLst/>
          </a:prstGeom>
          <a:noFill/>
          <a:ln w="9525">
            <a:noFill/>
            <a:round/>
            <a:headEnd/>
            <a:tailEnd/>
          </a:ln>
        </p:spPr>
        <p:txBody>
          <a:bodyPr wrap="none"/>
          <a:lstStyle/>
          <a:p>
            <a:endParaRPr lang="en-US">
              <a:solidFill>
                <a:srgbClr val="000000"/>
              </a:solidFill>
            </a:endParaRPr>
          </a:p>
        </p:txBody>
      </p:sp>
      <p:pic>
        <p:nvPicPr>
          <p:cNvPr id="38" name="Picture 4">
            <a:extLst>
              <a:ext uri="{FF2B5EF4-FFF2-40B4-BE49-F238E27FC236}">
                <a16:creationId xmlns:a16="http://schemas.microsoft.com/office/drawing/2014/main" id="{0137DB78-9C6E-403D-8CDF-7C57F2DB89A2}"/>
              </a:ext>
            </a:extLst>
          </p:cNvPr>
          <p:cNvPicPr>
            <a:picLocks noChangeAspect="1" noChangeArrowheads="1"/>
          </p:cNvPicPr>
          <p:nvPr/>
        </p:nvPicPr>
        <p:blipFill>
          <a:blip r:embed="rId2"/>
          <a:srcRect/>
          <a:stretch>
            <a:fillRect/>
          </a:stretch>
        </p:blipFill>
        <p:spPr bwMode="auto">
          <a:xfrm>
            <a:off x="7788275" y="526601"/>
            <a:ext cx="1066800" cy="923457"/>
          </a:xfrm>
          <a:prstGeom prst="rect">
            <a:avLst/>
          </a:prstGeom>
          <a:noFill/>
          <a:ln w="9525">
            <a:noFill/>
            <a:miter lim="800000"/>
            <a:headEnd/>
            <a:tailEnd/>
          </a:ln>
        </p:spPr>
      </p:pic>
      <p:sp>
        <p:nvSpPr>
          <p:cNvPr id="39" name="Text Box 6">
            <a:extLst>
              <a:ext uri="{FF2B5EF4-FFF2-40B4-BE49-F238E27FC236}">
                <a16:creationId xmlns:a16="http://schemas.microsoft.com/office/drawing/2014/main" id="{BF5AFEFD-AFDB-4C20-B4B1-9D7C1F515413}"/>
              </a:ext>
            </a:extLst>
          </p:cNvPr>
          <p:cNvSpPr txBox="1">
            <a:spLocks noChangeArrowheads="1"/>
          </p:cNvSpPr>
          <p:nvPr/>
        </p:nvSpPr>
        <p:spPr bwMode="auto">
          <a:xfrm>
            <a:off x="7680325" y="1552324"/>
            <a:ext cx="1452898" cy="461665"/>
          </a:xfrm>
          <a:prstGeom prst="rect">
            <a:avLst/>
          </a:prstGeom>
          <a:noFill/>
          <a:ln w="9525">
            <a:noFill/>
            <a:miter lim="800000"/>
            <a:headEnd/>
            <a:tailEnd/>
          </a:ln>
        </p:spPr>
        <p:txBody>
          <a:bodyPr wrap="none">
            <a:spAutoFit/>
          </a:bodyPr>
          <a:lstStyle/>
          <a:p>
            <a:r>
              <a:rPr lang="en-US" altLang="zh-CN" sz="1200" b="1" i="1">
                <a:solidFill>
                  <a:srgbClr val="336699"/>
                </a:solidFill>
                <a:ea typeface="SimSun" pitchFamily="2" charset="-122"/>
              </a:rPr>
              <a:t>The United Nations </a:t>
            </a:r>
            <a:br>
              <a:rPr lang="en-US" altLang="zh-CN" sz="1200" b="1" i="1">
                <a:solidFill>
                  <a:srgbClr val="336699"/>
                </a:solidFill>
                <a:ea typeface="SimSun" pitchFamily="2" charset="-122"/>
              </a:rPr>
            </a:br>
            <a:r>
              <a:rPr lang="en-US" altLang="zh-CN" sz="1200" b="1" i="1">
                <a:solidFill>
                  <a:srgbClr val="336699"/>
                </a:solidFill>
                <a:ea typeface="SimSun" pitchFamily="2" charset="-122"/>
              </a:rPr>
              <a:t>Financial Situation</a:t>
            </a:r>
            <a:endParaRPr lang="en-GB" altLang="ja-JP" sz="1200" b="1" i="1">
              <a:solidFill>
                <a:srgbClr val="336699"/>
              </a:solidFill>
              <a:ea typeface="ＭＳ Ｐゴシック" charset="-128"/>
            </a:endParaRPr>
          </a:p>
        </p:txBody>
      </p:sp>
      <p:grpSp>
        <p:nvGrpSpPr>
          <p:cNvPr id="40" name="Group 37">
            <a:extLst>
              <a:ext uri="{FF2B5EF4-FFF2-40B4-BE49-F238E27FC236}">
                <a16:creationId xmlns:a16="http://schemas.microsoft.com/office/drawing/2014/main" id="{30FB7C2D-5514-48CF-99C0-E05BF783A74C}"/>
              </a:ext>
            </a:extLst>
          </p:cNvPr>
          <p:cNvGrpSpPr>
            <a:grpSpLocks/>
          </p:cNvGrpSpPr>
          <p:nvPr/>
        </p:nvGrpSpPr>
        <p:grpSpPr bwMode="auto">
          <a:xfrm>
            <a:off x="7727951" y="2211729"/>
            <a:ext cx="1166817" cy="595287"/>
            <a:chOff x="7658100" y="2106614"/>
            <a:chExt cx="1166817" cy="619125"/>
          </a:xfrm>
        </p:grpSpPr>
        <p:grpSp>
          <p:nvGrpSpPr>
            <p:cNvPr id="41" name="Group 58">
              <a:extLst>
                <a:ext uri="{FF2B5EF4-FFF2-40B4-BE49-F238E27FC236}">
                  <a16:creationId xmlns:a16="http://schemas.microsoft.com/office/drawing/2014/main" id="{88F465E2-81A2-4398-ACC1-43C8CB5E2344}"/>
                </a:ext>
              </a:extLst>
            </p:cNvPr>
            <p:cNvGrpSpPr>
              <a:grpSpLocks/>
            </p:cNvGrpSpPr>
            <p:nvPr/>
          </p:nvGrpSpPr>
          <p:grpSpPr bwMode="auto">
            <a:xfrm>
              <a:off x="7667629" y="2106614"/>
              <a:ext cx="1157288" cy="619125"/>
              <a:chOff x="4830" y="1327"/>
              <a:chExt cx="729" cy="390"/>
            </a:xfrm>
          </p:grpSpPr>
          <p:sp>
            <p:nvSpPr>
              <p:cNvPr id="43" name="Text Box 59">
                <a:extLst>
                  <a:ext uri="{FF2B5EF4-FFF2-40B4-BE49-F238E27FC236}">
                    <a16:creationId xmlns:a16="http://schemas.microsoft.com/office/drawing/2014/main" id="{9B1A9109-DB30-46D7-94B3-D98AFCD7A743}"/>
                  </a:ext>
                </a:extLst>
              </p:cNvPr>
              <p:cNvSpPr txBox="1">
                <a:spLocks noChangeArrowheads="1"/>
              </p:cNvSpPr>
              <p:nvPr/>
            </p:nvSpPr>
            <p:spPr bwMode="auto">
              <a:xfrm>
                <a:off x="4830" y="1327"/>
                <a:ext cx="729" cy="181"/>
              </a:xfrm>
              <a:prstGeom prst="rect">
                <a:avLst/>
              </a:prstGeom>
              <a:noFill/>
              <a:ln w="9525">
                <a:noFill/>
                <a:miter lim="800000"/>
                <a:headEnd/>
                <a:tailEnd/>
              </a:ln>
            </p:spPr>
            <p:txBody>
              <a:bodyPr wrap="none">
                <a:spAutoFit/>
              </a:bodyPr>
              <a:lstStyle/>
              <a:p>
                <a:r>
                  <a:rPr lang="en-US" altLang="ja-JP" sz="1200" b="1" dirty="0">
                    <a:solidFill>
                      <a:srgbClr val="B2B2B2"/>
                    </a:solidFill>
                    <a:ea typeface="ＭＳ Ｐゴシック" charset="-128"/>
                  </a:rPr>
                  <a:t>Regular budget</a:t>
                </a:r>
              </a:p>
            </p:txBody>
          </p:sp>
          <p:sp>
            <p:nvSpPr>
              <p:cNvPr id="44" name="Text Box 60">
                <a:extLst>
                  <a:ext uri="{FF2B5EF4-FFF2-40B4-BE49-F238E27FC236}">
                    <a16:creationId xmlns:a16="http://schemas.microsoft.com/office/drawing/2014/main" id="{14904652-70D8-4750-B4B3-7B09E7DED735}"/>
                  </a:ext>
                </a:extLst>
              </p:cNvPr>
              <p:cNvSpPr txBox="1">
                <a:spLocks noChangeArrowheads="1"/>
              </p:cNvSpPr>
              <p:nvPr/>
            </p:nvSpPr>
            <p:spPr bwMode="auto">
              <a:xfrm>
                <a:off x="4830" y="1429"/>
                <a:ext cx="667" cy="181"/>
              </a:xfrm>
              <a:prstGeom prst="rect">
                <a:avLst/>
              </a:prstGeom>
              <a:noFill/>
              <a:ln w="9525">
                <a:noFill/>
                <a:miter lim="800000"/>
                <a:headEnd/>
                <a:tailEnd/>
              </a:ln>
            </p:spPr>
            <p:txBody>
              <a:bodyPr wrap="none">
                <a:spAutoFit/>
              </a:bodyPr>
              <a:lstStyle/>
              <a:p>
                <a:r>
                  <a:rPr lang="en-US" altLang="ja-JP" sz="1200" b="1">
                    <a:solidFill>
                      <a:srgbClr val="0066CC"/>
                    </a:solidFill>
                    <a:ea typeface="ＭＳ Ｐゴシック" charset="-128"/>
                  </a:rPr>
                  <a:t>Peacekeeping</a:t>
                </a:r>
              </a:p>
            </p:txBody>
          </p:sp>
          <p:sp>
            <p:nvSpPr>
              <p:cNvPr id="45" name="Text Box 61">
                <a:extLst>
                  <a:ext uri="{FF2B5EF4-FFF2-40B4-BE49-F238E27FC236}">
                    <a16:creationId xmlns:a16="http://schemas.microsoft.com/office/drawing/2014/main" id="{A4F33793-6566-40C2-A828-D1CBD9CE6C99}"/>
                  </a:ext>
                </a:extLst>
              </p:cNvPr>
              <p:cNvSpPr txBox="1">
                <a:spLocks noChangeArrowheads="1"/>
              </p:cNvSpPr>
              <p:nvPr/>
            </p:nvSpPr>
            <p:spPr bwMode="auto">
              <a:xfrm>
                <a:off x="4830" y="1536"/>
                <a:ext cx="486" cy="181"/>
              </a:xfrm>
              <a:prstGeom prst="rect">
                <a:avLst/>
              </a:prstGeom>
              <a:noFill/>
              <a:ln w="9525">
                <a:noFill/>
                <a:miter lim="800000"/>
                <a:headEnd/>
                <a:tailEnd/>
              </a:ln>
            </p:spPr>
            <p:txBody>
              <a:bodyPr wrap="none">
                <a:spAutoFit/>
              </a:bodyPr>
              <a:lstStyle/>
              <a:p>
                <a:r>
                  <a:rPr lang="en-US" altLang="ja-JP" sz="1200" b="1">
                    <a:solidFill>
                      <a:srgbClr val="B2B2B2"/>
                    </a:solidFill>
                    <a:ea typeface="ＭＳ Ｐゴシック" charset="-128"/>
                  </a:rPr>
                  <a:t>Tribunals</a:t>
                </a:r>
              </a:p>
            </p:txBody>
          </p:sp>
        </p:grpSp>
        <p:sp>
          <p:nvSpPr>
            <p:cNvPr id="42" name="Rectangle 63">
              <a:extLst>
                <a:ext uri="{FF2B5EF4-FFF2-40B4-BE49-F238E27FC236}">
                  <a16:creationId xmlns:a16="http://schemas.microsoft.com/office/drawing/2014/main" id="{BF6C45AD-860D-4A2B-A806-11CF0A84FDBB}"/>
                </a:ext>
              </a:extLst>
            </p:cNvPr>
            <p:cNvSpPr>
              <a:spLocks noChangeArrowheads="1"/>
            </p:cNvSpPr>
            <p:nvPr/>
          </p:nvSpPr>
          <p:spPr bwMode="auto">
            <a:xfrm flipH="1">
              <a:off x="7658100" y="2362200"/>
              <a:ext cx="76200" cy="76200"/>
            </a:xfrm>
            <a:prstGeom prst="rect">
              <a:avLst/>
            </a:prstGeom>
            <a:solidFill>
              <a:srgbClr val="0066CC"/>
            </a:solidFill>
            <a:ln w="9525">
              <a:solidFill>
                <a:srgbClr val="0066CC"/>
              </a:solidFill>
              <a:miter lim="800000"/>
              <a:headEnd/>
              <a:tailEnd/>
            </a:ln>
          </p:spPr>
          <p:txBody>
            <a:bodyPr wrap="none" anchor="ctr"/>
            <a:lstStyle/>
            <a:p>
              <a:endParaRPr lang="en-US" altLang="en-US" sz="1800">
                <a:solidFill>
                  <a:srgbClr val="000000"/>
                </a:solidFill>
              </a:endParaRPr>
            </a:p>
          </p:txBody>
        </p:sp>
      </p:grpSp>
      <p:sp>
        <p:nvSpPr>
          <p:cNvPr id="46" name="Line 68">
            <a:extLst>
              <a:ext uri="{FF2B5EF4-FFF2-40B4-BE49-F238E27FC236}">
                <a16:creationId xmlns:a16="http://schemas.microsoft.com/office/drawing/2014/main" id="{8B380B69-F914-48DE-9E77-F5E61D2D6443}"/>
              </a:ext>
            </a:extLst>
          </p:cNvPr>
          <p:cNvSpPr>
            <a:spLocks noChangeShapeType="1"/>
          </p:cNvSpPr>
          <p:nvPr/>
        </p:nvSpPr>
        <p:spPr bwMode="auto">
          <a:xfrm>
            <a:off x="7519295" y="1813933"/>
            <a:ext cx="1609725" cy="0"/>
          </a:xfrm>
          <a:prstGeom prst="line">
            <a:avLst/>
          </a:prstGeom>
          <a:noFill/>
          <a:ln w="9525">
            <a:noFill/>
            <a:round/>
            <a:headEnd/>
            <a:tailEnd/>
          </a:ln>
        </p:spPr>
        <p:txBody>
          <a:bodyPr wrap="none"/>
          <a:lstStyle/>
          <a:p>
            <a:endParaRPr lang="en-US"/>
          </a:p>
        </p:txBody>
      </p:sp>
      <p:sp>
        <p:nvSpPr>
          <p:cNvPr id="47" name="Line 68">
            <a:extLst>
              <a:ext uri="{FF2B5EF4-FFF2-40B4-BE49-F238E27FC236}">
                <a16:creationId xmlns:a16="http://schemas.microsoft.com/office/drawing/2014/main" id="{8798BF2A-71E9-4297-B489-B5F7DEA25ADE}"/>
              </a:ext>
            </a:extLst>
          </p:cNvPr>
          <p:cNvSpPr>
            <a:spLocks noChangeShapeType="1"/>
          </p:cNvSpPr>
          <p:nvPr/>
        </p:nvSpPr>
        <p:spPr bwMode="auto">
          <a:xfrm>
            <a:off x="7366895" y="1813933"/>
            <a:ext cx="1609725" cy="0"/>
          </a:xfrm>
          <a:prstGeom prst="line">
            <a:avLst/>
          </a:prstGeom>
          <a:noFill/>
          <a:ln w="9525">
            <a:noFill/>
            <a:round/>
            <a:headEnd/>
            <a:tailEnd/>
          </a:ln>
        </p:spPr>
        <p:txBody>
          <a:bodyPr wrap="none"/>
          <a:lstStyle/>
          <a:p>
            <a:endParaRPr lang="en-US"/>
          </a:p>
        </p:txBody>
      </p:sp>
      <p:sp>
        <p:nvSpPr>
          <p:cNvPr id="48" name="Rectangle 48">
            <a:extLst>
              <a:ext uri="{FF2B5EF4-FFF2-40B4-BE49-F238E27FC236}">
                <a16:creationId xmlns:a16="http://schemas.microsoft.com/office/drawing/2014/main" id="{D476F87D-C6B8-4B25-9C73-DC2D54C1AC0D}"/>
              </a:ext>
            </a:extLst>
          </p:cNvPr>
          <p:cNvSpPr>
            <a:spLocks/>
          </p:cNvSpPr>
          <p:nvPr/>
        </p:nvSpPr>
        <p:spPr bwMode="auto">
          <a:xfrm>
            <a:off x="7601858" y="206829"/>
            <a:ext cx="76200" cy="6503988"/>
          </a:xfrm>
          <a:prstGeom prst="rect">
            <a:avLst/>
          </a:prstGeom>
          <a:solidFill>
            <a:srgbClr val="0066CC"/>
          </a:solidFill>
          <a:ln w="9525">
            <a:noFill/>
            <a:miter lim="800000"/>
            <a:headEnd/>
            <a:tailEnd/>
          </a:ln>
        </p:spPr>
        <p:txBody>
          <a:bodyPr lIns="182880" rIns="182880" anchor="ctr"/>
          <a:lstStyle/>
          <a:p>
            <a:pPr>
              <a:spcAft>
                <a:spcPts val="1000"/>
              </a:spcAft>
            </a:pPr>
            <a:endParaRPr lang="en-US" altLang="ja-JP" sz="800" i="1">
              <a:solidFill>
                <a:srgbClr val="FFFFFF"/>
              </a:solidFill>
              <a:latin typeface="Cambria" pitchFamily="18" charset="0"/>
              <a:ea typeface="SimSun" pitchFamily="2" charset="-122"/>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GB" altLang="ja-JP" sz="1200">
              <a:latin typeface="Times New Roman" pitchFamily="18" charset="0"/>
              <a:ea typeface="ＭＳ 明朝" charset="-128"/>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a:p>
            <a:endParaRPr lang="en-US" altLang="ja-JP" sz="1400" i="1">
              <a:solidFill>
                <a:srgbClr val="FFFFFF"/>
              </a:solidFill>
              <a:latin typeface="Cambria" pitchFamily="18" charset="0"/>
              <a:ea typeface="SimSun" pitchFamily="2" charset="-122"/>
            </a:endParaRPr>
          </a:p>
        </p:txBody>
      </p:sp>
      <p:graphicFrame>
        <p:nvGraphicFramePr>
          <p:cNvPr id="50" name="Group 914">
            <a:extLst>
              <a:ext uri="{FF2B5EF4-FFF2-40B4-BE49-F238E27FC236}">
                <a16:creationId xmlns:a16="http://schemas.microsoft.com/office/drawing/2014/main" id="{0584A015-458D-4128-9255-504089E2B299}"/>
              </a:ext>
            </a:extLst>
          </p:cNvPr>
          <p:cNvGraphicFramePr>
            <a:graphicFrameLocks noGrp="1"/>
          </p:cNvGraphicFramePr>
          <p:nvPr>
            <p:extLst>
              <p:ext uri="{D42A27DB-BD31-4B8C-83A1-F6EECF244321}">
                <p14:modId xmlns:p14="http://schemas.microsoft.com/office/powerpoint/2010/main" val="4169156356"/>
              </p:ext>
            </p:extLst>
          </p:nvPr>
        </p:nvGraphicFramePr>
        <p:xfrm>
          <a:off x="458783" y="1295407"/>
          <a:ext cx="6692157" cy="3071865"/>
        </p:xfrm>
        <a:graphic>
          <a:graphicData uri="http://schemas.openxmlformats.org/drawingml/2006/table">
            <a:tbl>
              <a:tblPr/>
              <a:tblGrid>
                <a:gridCol w="2459887">
                  <a:extLst>
                    <a:ext uri="{9D8B030D-6E8A-4147-A177-3AD203B41FA5}">
                      <a16:colId xmlns:a16="http://schemas.microsoft.com/office/drawing/2014/main" val="20000"/>
                    </a:ext>
                  </a:extLst>
                </a:gridCol>
                <a:gridCol w="1182610">
                  <a:extLst>
                    <a:ext uri="{9D8B030D-6E8A-4147-A177-3AD203B41FA5}">
                      <a16:colId xmlns:a16="http://schemas.microsoft.com/office/drawing/2014/main" val="20001"/>
                    </a:ext>
                  </a:extLst>
                </a:gridCol>
                <a:gridCol w="1361946">
                  <a:extLst>
                    <a:ext uri="{9D8B030D-6E8A-4147-A177-3AD203B41FA5}">
                      <a16:colId xmlns:a16="http://schemas.microsoft.com/office/drawing/2014/main" val="20002"/>
                    </a:ext>
                  </a:extLst>
                </a:gridCol>
                <a:gridCol w="1687714">
                  <a:extLst>
                    <a:ext uri="{9D8B030D-6E8A-4147-A177-3AD203B41FA5}">
                      <a16:colId xmlns:a16="http://schemas.microsoft.com/office/drawing/2014/main" val="20003"/>
                    </a:ext>
                  </a:extLst>
                </a:gridCol>
              </a:tblGrid>
              <a:tr h="588246">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Calibri" pitchFamily="34" charset="0"/>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31 Dec 2016</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31 Dec 2017</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30 Sep 2018</a:t>
                      </a:r>
                      <a:r>
                        <a:rPr lang="en-GB" altLang="ja-JP" sz="1500" baseline="30000" dirty="0">
                          <a:ea typeface="ＭＳ Ｐゴシック" charset="-128"/>
                        </a:rPr>
                        <a:t>a</a:t>
                      </a:r>
                      <a:r>
                        <a:rPr kumimoji="0" lang="en-GB" altLang="ja-JP" sz="1500" b="0" i="0" u="none" strike="noStrike" cap="none" normalizeH="0" baseline="0" dirty="0">
                          <a:ln>
                            <a:noFill/>
                          </a:ln>
                          <a:solidFill>
                            <a:schemeClr val="tx1"/>
                          </a:solidFill>
                          <a:effectLst/>
                          <a:latin typeface="Calibri" pitchFamily="34" charset="0"/>
                          <a:ea typeface="ＭＳ Ｐゴシック" charset="-128"/>
                          <a:cs typeface="Arial" charset="0"/>
                        </a:rPr>
                        <a:t> </a:t>
                      </a:r>
                      <a:endParaRPr kumimoji="0" lang="en-GB" altLang="ja-JP" sz="1500" b="0" i="0" u="none" strike="noStrike" cap="none" normalizeH="0" baseline="3000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2458">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Troops/formed police units</a:t>
                      </a:r>
                      <a:endParaRPr kumimoji="0" lang="en-GB" altLang="ja-JP" sz="1500" b="0" i="0" u="none" strike="noStrike" cap="none" normalizeH="0" baseline="0" dirty="0">
                        <a:ln>
                          <a:noFill/>
                        </a:ln>
                        <a:solidFill>
                          <a:srgbClr val="FF0000"/>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249</a:t>
                      </a:r>
                    </a:p>
                  </a:txBody>
                  <a:tcPr marT="45679" marB="4567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0" i="0" u="none" strike="noStrike" cap="none" normalizeH="0" baseline="0" dirty="0">
                          <a:ln>
                            <a:noFill/>
                          </a:ln>
                          <a:solidFill>
                            <a:schemeClr val="tx1"/>
                          </a:solidFill>
                          <a:effectLst/>
                          <a:latin typeface="Calibri" pitchFamily="34" charset="0"/>
                          <a:ea typeface="ＭＳ Ｐゴシック" charset="-128"/>
                          <a:cs typeface="Arial" charset="0"/>
                        </a:rPr>
                        <a:t>250</a:t>
                      </a:r>
                    </a:p>
                  </a:txBody>
                  <a:tcPr marT="45679" marB="4567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altLang="ja-JP" sz="1500" b="0" i="0" u="none" strike="noStrike" kern="1200" cap="none" normalizeH="0" baseline="0" dirty="0">
                          <a:ln>
                            <a:noFill/>
                          </a:ln>
                          <a:solidFill>
                            <a:schemeClr val="tx1"/>
                          </a:solidFill>
                          <a:effectLst/>
                          <a:latin typeface="Calibri" pitchFamily="34" charset="0"/>
                          <a:ea typeface="ＭＳ Ｐゴシック" charset="-128"/>
                          <a:cs typeface="Arial" charset="0"/>
                        </a:rPr>
                        <a:t>92</a:t>
                      </a:r>
                      <a:endParaRPr kumimoji="0" lang="en-GB" altLang="ja-JP" sz="1500" b="0" i="0" u="none" strike="noStrike" kern="1200" cap="none" normalizeH="0" baseline="3000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37209">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COE claims (active missions)</a:t>
                      </a:r>
                      <a:r>
                        <a:rPr kumimoji="0" lang="en-US" altLang="ja-JP" sz="1500" b="0" i="0" u="none" strike="noStrike" cap="none" normalizeH="0" baseline="30000" dirty="0">
                          <a:ln>
                            <a:noFill/>
                          </a:ln>
                          <a:solidFill>
                            <a:schemeClr val="tx1"/>
                          </a:solidFill>
                          <a:effectLst/>
                          <a:latin typeface="Calibri" pitchFamily="34" charset="0"/>
                          <a:ea typeface="ＭＳ Ｐゴシック" charset="-128"/>
                          <a:cs typeface="Arial" charset="0"/>
                        </a:rPr>
                        <a:t>b</a:t>
                      </a:r>
                      <a:endParaRPr kumimoji="0" lang="en-GB" altLang="ja-JP" sz="1500" b="0" i="0" u="none" strike="noStrike" cap="none" normalizeH="0" baseline="3000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475</a:t>
                      </a:r>
                    </a:p>
                  </a:txBody>
                  <a:tcPr marT="45679" marB="45679"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0" i="0" u="none" strike="noStrike" cap="none" normalizeH="0" baseline="0" dirty="0">
                          <a:ln>
                            <a:noFill/>
                          </a:ln>
                          <a:solidFill>
                            <a:schemeClr val="tx1"/>
                          </a:solidFill>
                          <a:effectLst/>
                          <a:latin typeface="Calibri" pitchFamily="34" charset="0"/>
                          <a:ea typeface="ＭＳ Ｐゴシック" charset="-128"/>
                          <a:cs typeface="Arial" charset="0"/>
                        </a:rPr>
                        <a:t>460</a:t>
                      </a:r>
                    </a:p>
                  </a:txBody>
                  <a:tcPr marT="45679" marB="45679"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kern="1200" cap="none" normalizeH="0" baseline="0" dirty="0">
                          <a:ln>
                            <a:noFill/>
                          </a:ln>
                          <a:solidFill>
                            <a:schemeClr val="tx1"/>
                          </a:solidFill>
                          <a:effectLst/>
                          <a:latin typeface="Calibri" pitchFamily="34" charset="0"/>
                          <a:ea typeface="ＭＳ Ｐゴシック" charset="-128"/>
                          <a:cs typeface="Arial" charset="0"/>
                        </a:rPr>
                        <a:t>43</a:t>
                      </a:r>
                    </a:p>
                  </a:txBody>
                  <a:tcPr marT="45679" marB="4567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37209">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COE claims (closed missions)</a:t>
                      </a:r>
                      <a:endParaRPr kumimoji="0" lang="en-GB" altLang="ja-JP" sz="1500" b="0" i="0" u="none" strike="noStrike" cap="none" normalizeH="0" baseline="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86</a:t>
                      </a:r>
                    </a:p>
                  </a:txBody>
                  <a:tcPr marT="45679" marB="4567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86</a:t>
                      </a:r>
                    </a:p>
                  </a:txBody>
                  <a:tcPr marT="45679" marB="4567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1500" b="0" i="0" u="none" strike="noStrike" cap="none" normalizeH="0" baseline="0" dirty="0">
                          <a:ln>
                            <a:noFill/>
                          </a:ln>
                          <a:solidFill>
                            <a:schemeClr val="tx1"/>
                          </a:solidFill>
                          <a:effectLst/>
                          <a:latin typeface="Calibri" pitchFamily="34" charset="0"/>
                          <a:ea typeface="ＭＳ Ｐゴシック" charset="-128"/>
                          <a:cs typeface="Arial" charset="0"/>
                        </a:rPr>
                        <a:t>86</a:t>
                      </a:r>
                    </a:p>
                  </a:txBody>
                  <a:tcPr marT="45679" marB="4567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6743">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err="1">
                          <a:ln>
                            <a:noFill/>
                          </a:ln>
                          <a:solidFill>
                            <a:schemeClr val="tx1"/>
                          </a:solidFill>
                          <a:effectLst/>
                          <a:latin typeface="Calibri" pitchFamily="34" charset="0"/>
                          <a:ea typeface="ＭＳ Ｐゴシック" charset="-128"/>
                          <a:cs typeface="Arial" charset="0"/>
                        </a:rPr>
                        <a:t>TOTAL</a:t>
                      </a:r>
                      <a:r>
                        <a:rPr kumimoji="0" lang="en-GB" altLang="ja-JP" sz="1500" b="1" i="0" u="none" strike="noStrike" cap="none" normalizeH="0" baseline="30000" dirty="0" err="1">
                          <a:ln>
                            <a:noFill/>
                          </a:ln>
                          <a:solidFill>
                            <a:schemeClr val="tx1"/>
                          </a:solidFill>
                          <a:effectLst/>
                          <a:latin typeface="Calibri" pitchFamily="34" charset="0"/>
                          <a:ea typeface="ＭＳ Ｐゴシック" charset="-128"/>
                          <a:cs typeface="Arial" charset="0"/>
                        </a:rPr>
                        <a:t>c</a:t>
                      </a:r>
                      <a:endParaRPr kumimoji="0" lang="en-GB" altLang="ja-JP" sz="1500" b="0" i="0" u="none" strike="noStrike" cap="none" normalizeH="0" baseline="30000" dirty="0">
                        <a:ln>
                          <a:noFill/>
                        </a:ln>
                        <a:solidFill>
                          <a:schemeClr val="tx1"/>
                        </a:solidFill>
                        <a:effectLst/>
                        <a:latin typeface="Calibri" pitchFamily="34" charset="0"/>
                        <a:ea typeface="ＭＳ Ｐゴシック" charset="-128"/>
                        <a:cs typeface="Arial" charset="0"/>
                      </a:endParaRP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810</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796</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ja-JP" sz="1500" b="1" i="0" u="none" strike="noStrike" cap="none" normalizeH="0" baseline="0" dirty="0">
                          <a:ln>
                            <a:noFill/>
                          </a:ln>
                          <a:solidFill>
                            <a:schemeClr val="tx1"/>
                          </a:solidFill>
                          <a:effectLst/>
                          <a:latin typeface="Calibri" pitchFamily="34" charset="0"/>
                          <a:ea typeface="ＭＳ Ｐゴシック" charset="-128"/>
                          <a:cs typeface="Arial" charset="0"/>
                        </a:rPr>
                        <a:t>221</a:t>
                      </a:r>
                    </a:p>
                  </a:txBody>
                  <a:tcPr marT="45679" marB="4567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1" name="Text Box 140">
            <a:extLst>
              <a:ext uri="{FF2B5EF4-FFF2-40B4-BE49-F238E27FC236}">
                <a16:creationId xmlns:a16="http://schemas.microsoft.com/office/drawing/2014/main" id="{ADE3B4D6-0187-4041-994B-33A4D8EE30CD}"/>
              </a:ext>
            </a:extLst>
          </p:cNvPr>
          <p:cNvSpPr txBox="1">
            <a:spLocks noChangeArrowheads="1"/>
          </p:cNvSpPr>
          <p:nvPr/>
        </p:nvSpPr>
        <p:spPr bwMode="auto">
          <a:xfrm>
            <a:off x="458783" y="4571568"/>
            <a:ext cx="7151401" cy="1610313"/>
          </a:xfrm>
          <a:prstGeom prst="rect">
            <a:avLst/>
          </a:prstGeom>
          <a:noFill/>
          <a:ln w="9525">
            <a:noFill/>
            <a:miter lim="800000"/>
            <a:headEnd/>
            <a:tailEnd/>
          </a:ln>
        </p:spPr>
        <p:txBody>
          <a:bodyPr wrap="square">
            <a:spAutoFit/>
          </a:bodyPr>
          <a:lstStyle/>
          <a:p>
            <a:pPr>
              <a:lnSpc>
                <a:spcPct val="80000"/>
              </a:lnSpc>
              <a:spcBef>
                <a:spcPct val="20000"/>
              </a:spcBef>
            </a:pPr>
            <a:r>
              <a:rPr lang="en-GB" altLang="ja-JP" sz="1200" baseline="30000" dirty="0">
                <a:ea typeface="ＭＳ Ｐゴシック" charset="-128"/>
              </a:rPr>
              <a:t>a </a:t>
            </a:r>
            <a:r>
              <a:rPr lang="en-GB" altLang="ja-JP" sz="1200" dirty="0">
                <a:ea typeface="ＭＳ Ｐゴシック" charset="-128"/>
              </a:rPr>
              <a:t>Payments for troops/formed police unit costs are current for all missions up to July 2018 except MINUJUSTH,  MINURSO, UNFICYP, and UNISFA.  Payments for COE for active missions are current up to June 2018  except for MINUJUSTH, MINURSO, UNFICYP and UNAMID.</a:t>
            </a:r>
          </a:p>
          <a:p>
            <a:pPr lvl="0">
              <a:lnSpc>
                <a:spcPct val="80000"/>
              </a:lnSpc>
              <a:spcBef>
                <a:spcPct val="20000"/>
              </a:spcBef>
            </a:pPr>
            <a:endParaRPr lang="en-GB" sz="1200" dirty="0">
              <a:ea typeface="ＭＳ Ｐゴシック" charset="-128"/>
            </a:endParaRPr>
          </a:p>
          <a:p>
            <a:pPr lvl="0">
              <a:lnSpc>
                <a:spcPct val="80000"/>
              </a:lnSpc>
              <a:spcBef>
                <a:spcPct val="20000"/>
              </a:spcBef>
            </a:pPr>
            <a:r>
              <a:rPr lang="en-GB" sz="1200" baseline="30000" dirty="0">
                <a:ea typeface="ＭＳ Ｐゴシック" charset="-128"/>
              </a:rPr>
              <a:t>b </a:t>
            </a:r>
            <a:r>
              <a:rPr lang="en-GB" sz="1200" dirty="0">
                <a:ea typeface="ＭＳ Ｐゴシック" charset="-128"/>
              </a:rPr>
              <a:t>Claims awaiting MOU signature (estimated at $238 million), and current claims that are being certified ($235 million) will become payable in the December quarterly cycle.</a:t>
            </a:r>
            <a:endParaRPr lang="en-GB" altLang="ja-JP" sz="1200" dirty="0">
              <a:ea typeface="ＭＳ Ｐゴシック" charset="-128"/>
            </a:endParaRPr>
          </a:p>
          <a:p>
            <a:pPr lvl="0">
              <a:lnSpc>
                <a:spcPct val="80000"/>
              </a:lnSpc>
              <a:spcBef>
                <a:spcPct val="20000"/>
              </a:spcBef>
            </a:pPr>
            <a:endParaRPr lang="en-GB" altLang="ja-JP" sz="1200" dirty="0">
              <a:ea typeface="ＭＳ Ｐゴシック" charset="-128"/>
            </a:endParaRPr>
          </a:p>
          <a:p>
            <a:pPr>
              <a:lnSpc>
                <a:spcPct val="80000"/>
              </a:lnSpc>
              <a:spcBef>
                <a:spcPct val="20000"/>
              </a:spcBef>
            </a:pPr>
            <a:r>
              <a:rPr lang="en-GB" altLang="ja-JP" baseline="30000" dirty="0">
                <a:ea typeface="ＭＳ Ｐゴシック" charset="-128"/>
              </a:rPr>
              <a:t>c </a:t>
            </a:r>
            <a:r>
              <a:rPr lang="en-GB" altLang="ja-JP" sz="1200" dirty="0">
                <a:ea typeface="ＭＳ Ｐゴシック" charset="-128"/>
              </a:rPr>
              <a:t>Does not include Letters of Assist  ($164 million) and death and disability claims ($8 million).</a:t>
            </a:r>
          </a:p>
          <a:p>
            <a:pPr>
              <a:lnSpc>
                <a:spcPct val="80000"/>
              </a:lnSpc>
              <a:spcBef>
                <a:spcPct val="20000"/>
              </a:spcBef>
            </a:pPr>
            <a:endParaRPr lang="en-GB" altLang="ja-JP" sz="1200" dirty="0">
              <a:ea typeface="ＭＳ Ｐゴシック" charset="-128"/>
            </a:endParaRPr>
          </a:p>
        </p:txBody>
      </p:sp>
    </p:spTree>
    <p:extLst>
      <p:ext uri="{BB962C8B-B14F-4D97-AF65-F5344CB8AC3E}">
        <p14:creationId xmlns:p14="http://schemas.microsoft.com/office/powerpoint/2010/main" val="149723019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23784</TotalTime>
  <Words>1411</Words>
  <Application>Microsoft Office PowerPoint</Application>
  <PresentationFormat>On-screen Show (4:3)</PresentationFormat>
  <Paragraphs>1087</Paragraphs>
  <Slides>21</Slides>
  <Notes>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21</vt:i4>
      </vt:variant>
    </vt:vector>
  </HeadingPairs>
  <TitlesOfParts>
    <vt:vector size="33" baseType="lpstr">
      <vt:lpstr>ＭＳ 明朝</vt:lpstr>
      <vt:lpstr>ＭＳ Ｐゴシック</vt:lpstr>
      <vt:lpstr>SimSun</vt:lpstr>
      <vt:lpstr>Arial</vt:lpstr>
      <vt:lpstr>BrowalliaUPC</vt:lpstr>
      <vt:lpstr>Calibri</vt:lpstr>
      <vt:lpstr>Cambria</vt:lpstr>
      <vt:lpstr>Times New Roman</vt:lpstr>
      <vt:lpstr>Default Design</vt:lpstr>
      <vt:lpstr>4_Default Design</vt:lpstr>
      <vt:lpstr>Image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Nations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United Nations</dc:creator>
  <cp:lastModifiedBy>Nancy Muyal Beylus</cp:lastModifiedBy>
  <cp:revision>1436</cp:revision>
  <cp:lastPrinted>2018-10-15T16:22:58Z</cp:lastPrinted>
  <dcterms:created xsi:type="dcterms:W3CDTF">2012-10-11T03:40:21Z</dcterms:created>
  <dcterms:modified xsi:type="dcterms:W3CDTF">2019-05-02T18:06:56Z</dcterms:modified>
</cp:coreProperties>
</file>